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sldIdLst>
    <p:sldId id="256" r:id="rId2"/>
    <p:sldId id="257" r:id="rId3"/>
    <p:sldId id="258" r:id="rId4"/>
    <p:sldId id="263" r:id="rId5"/>
    <p:sldId id="272" r:id="rId6"/>
    <p:sldId id="262" r:id="rId7"/>
    <p:sldId id="260" r:id="rId8"/>
    <p:sldId id="273" r:id="rId9"/>
    <p:sldId id="274" r:id="rId10"/>
    <p:sldId id="275" r:id="rId11"/>
    <p:sldId id="276" r:id="rId12"/>
    <p:sldId id="279" r:id="rId13"/>
    <p:sldId id="261" r:id="rId14"/>
    <p:sldId id="267" r:id="rId15"/>
    <p:sldId id="266" r:id="rId16"/>
    <p:sldId id="265" r:id="rId17"/>
    <p:sldId id="268" r:id="rId18"/>
    <p:sldId id="269" r:id="rId19"/>
    <p:sldId id="282" r:id="rId20"/>
    <p:sldId id="264" r:id="rId21"/>
    <p:sldId id="270" r:id="rId22"/>
    <p:sldId id="271" r:id="rId23"/>
    <p:sldId id="280" r:id="rId24"/>
    <p:sldId id="281" r:id="rId25"/>
    <p:sldId id="259" r:id="rId26"/>
    <p:sldId id="287" r:id="rId27"/>
    <p:sldId id="288" r:id="rId28"/>
    <p:sldId id="289" r:id="rId29"/>
    <p:sldId id="290" r:id="rId30"/>
    <p:sldId id="291" r:id="rId31"/>
    <p:sldId id="293" r:id="rId32"/>
    <p:sldId id="294" r:id="rId33"/>
    <p:sldId id="295" r:id="rId34"/>
    <p:sldId id="296" r:id="rId35"/>
    <p:sldId id="297" r:id="rId36"/>
    <p:sldId id="277" r:id="rId37"/>
    <p:sldId id="278" r:id="rId38"/>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3" d="100"/>
          <a:sy n="83" d="100"/>
        </p:scale>
        <p:origin x="1426" y="53"/>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Rounded Rectangle 9"/>
          <p:cNvSpPr/>
          <p:nvPr/>
        </p:nvSpPr>
        <p:spPr>
          <a:xfrm>
            <a:off x="418596" y="434162"/>
            <a:ext cx="8306809" cy="3108960"/>
          </a:xfrm>
          <a:prstGeom prst="roundRect">
            <a:avLst>
              <a:gd name="adj" fmla="val 4578"/>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4"/>
          <p:cNvSpPr>
            <a:spLocks noGrp="1"/>
          </p:cNvSpPr>
          <p:nvPr>
            <p:ph type="ctrTitle"/>
          </p:nvPr>
        </p:nvSpPr>
        <p:spPr>
          <a:xfrm>
            <a:off x="722376" y="1820206"/>
            <a:ext cx="7772400" cy="1828800"/>
          </a:xfrm>
        </p:spPr>
        <p:txBody>
          <a:bodyPr lIns="45720" rIns="45720" bIns="45720"/>
          <a:lstStyle>
            <a:lvl1pPr algn="r">
              <a:defRPr sz="4500" b="1">
                <a:solidFill>
                  <a:schemeClr val="accent1">
                    <a:tint val="88000"/>
                    <a:satMod val="150000"/>
                  </a:schemeClr>
                </a:solidFill>
                <a:effectLst>
                  <a:outerShdw blurRad="53975" dist="22860" dir="5400000" algn="tl" rotWithShape="0">
                    <a:srgbClr val="000000">
                      <a:alpha val="55000"/>
                    </a:srgbClr>
                  </a:outerShdw>
                </a:effectLst>
              </a:defRPr>
            </a:lvl1pPr>
            <a:extLst/>
          </a:lstStyle>
          <a:p>
            <a:r>
              <a:rPr kumimoji="0" lang="en-US" smtClean="0"/>
              <a:t>Click to edit Master title style</a:t>
            </a:r>
            <a:endParaRPr kumimoji="0" lang="en-US"/>
          </a:p>
        </p:txBody>
      </p:sp>
      <p:sp>
        <p:nvSpPr>
          <p:cNvPr id="20" name="Subtitle 19"/>
          <p:cNvSpPr>
            <a:spLocks noGrp="1"/>
          </p:cNvSpPr>
          <p:nvPr>
            <p:ph type="subTitle" idx="1"/>
          </p:nvPr>
        </p:nvSpPr>
        <p:spPr>
          <a:xfrm>
            <a:off x="722376" y="3685032"/>
            <a:ext cx="7772400" cy="914400"/>
          </a:xfrm>
        </p:spPr>
        <p:txBody>
          <a:bodyPr lIns="182880" tIns="0"/>
          <a:lstStyle>
            <a:lvl1pPr marL="36576" indent="0" algn="r">
              <a:spcBef>
                <a:spcPts val="0"/>
              </a:spcBef>
              <a:buNone/>
              <a:defRPr sz="2000">
                <a:solidFill>
                  <a:schemeClr val="bg2">
                    <a:shade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19" name="Date Placeholder 18"/>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11" name="Slide Number Placeholder 10"/>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02920" y="530352"/>
            <a:ext cx="8183880" cy="4187952"/>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33404"/>
            <a:ext cx="1981200" cy="5257799"/>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533400" y="533402"/>
            <a:ext cx="5943600" cy="5257801"/>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a:xfrm>
            <a:off x="502920" y="530352"/>
            <a:ext cx="8183880" cy="4187952"/>
          </a:xfrm>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ed Rectangle 10"/>
          <p:cNvSpPr/>
          <p:nvPr/>
        </p:nvSpPr>
        <p:spPr>
          <a:xfrm>
            <a:off x="418596" y="434162"/>
            <a:ext cx="8306809" cy="4341329"/>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68344" y="4928616"/>
            <a:ext cx="8183880" cy="676656"/>
          </a:xfrm>
        </p:spPr>
        <p:txBody>
          <a:bodyPr lIns="91440" bIns="0" anchor="b"/>
          <a:lstStyle>
            <a:lvl1pPr algn="l">
              <a:buNone/>
              <a:defRPr sz="3600" b="0" cap="none" baseline="0">
                <a:solidFill>
                  <a:schemeClr val="bg2">
                    <a:shade val="25000"/>
                  </a:schemeClr>
                </a:solidFill>
                <a:effectLst/>
              </a:defRPr>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68344" y="5624484"/>
            <a:ext cx="8183880" cy="420624"/>
          </a:xfrm>
        </p:spPr>
        <p:txBody>
          <a:bodyPr lIns="118872" tIns="0" anchor="t"/>
          <a:lstStyle>
            <a:lvl1pPr marL="0" marR="36576" indent="0" algn="l">
              <a:spcBef>
                <a:spcPts val="0"/>
              </a:spcBef>
              <a:spcAft>
                <a:spcPts val="0"/>
              </a:spcAft>
              <a:buNone/>
              <a:defRPr sz="1800" b="0">
                <a:solidFill>
                  <a:schemeClr val="accent1">
                    <a:shade val="50000"/>
                    <a:satMod val="110000"/>
                  </a:schemeClr>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5" name="Footer Placeholder 4"/>
          <p:cNvSpPr>
            <a:spLocks noGrp="1"/>
          </p:cNvSpPr>
          <p:nvPr>
            <p:ph type="ftr" sz="quarter" idx="11"/>
          </p:nvPr>
        </p:nvSpPr>
        <p:spPr/>
        <p:txBody>
          <a:bodyPr/>
          <a:lstStyle>
            <a:extLst/>
          </a:lstStyle>
          <a:p>
            <a:endParaRPr lang="en-IN"/>
          </a:p>
        </p:txBody>
      </p:sp>
      <p:sp>
        <p:nvSpPr>
          <p:cNvPr id="6" name="Slide Number Placeholder 5"/>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514352"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755360" y="530352"/>
            <a:ext cx="3931920" cy="4389120"/>
          </a:xfrm>
        </p:spPr>
        <p:txBody>
          <a:bodyPr/>
          <a:lstStyle>
            <a:lvl1pPr>
              <a:defRPr sz="2600"/>
            </a:lvl1pPr>
            <a:lvl2pPr>
              <a:defRPr sz="22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02920" y="4983480"/>
            <a:ext cx="8183880" cy="1051560"/>
          </a:xfrm>
        </p:spPr>
        <p:txBody>
          <a:bodyPr anchor="b"/>
          <a:lstStyle>
            <a:lvl1pPr>
              <a:defRPr b="1"/>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607224" y="579438"/>
            <a:ext cx="3931920" cy="792162"/>
          </a:xfrm>
        </p:spPr>
        <p:txBody>
          <a:bodyPr lIns="146304"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52169" y="579438"/>
            <a:ext cx="3931920" cy="792162"/>
          </a:xfrm>
        </p:spPr>
        <p:txBody>
          <a:bodyPr lIns="137160" anchor="ctr"/>
          <a:lstStyle>
            <a:lvl1pPr marL="0" indent="0" algn="l">
              <a:buNone/>
              <a:defRPr sz="2400" b="1">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7224"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52169" y="1447800"/>
            <a:ext cx="3931920" cy="3489960"/>
          </a:xfrm>
        </p:spPr>
        <p:txBody>
          <a:bodyPr anchor="t"/>
          <a:lstStyle>
            <a:lvl1pPr algn="l">
              <a:defRPr sz="2400"/>
            </a:lvl1pPr>
            <a:lvl2pPr algn="l">
              <a:defRPr sz="2000"/>
            </a:lvl2pPr>
            <a:lvl3pPr algn="l">
              <a:defRPr sz="1800"/>
            </a:lvl3pPr>
            <a:lvl4pPr algn="l">
              <a:defRPr sz="1600"/>
            </a:lvl4pPr>
            <a:lvl5pPr algn="l">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8" name="Footer Placeholder 7"/>
          <p:cNvSpPr>
            <a:spLocks noGrp="1"/>
          </p:cNvSpPr>
          <p:nvPr>
            <p:ph type="ftr" sz="quarter" idx="11"/>
          </p:nvPr>
        </p:nvSpPr>
        <p:spPr/>
        <p:txBody>
          <a:bodyPr/>
          <a:lstStyle>
            <a:extLst/>
          </a:lstStyle>
          <a:p>
            <a:endParaRPr lang="en-IN"/>
          </a:p>
        </p:txBody>
      </p:sp>
      <p:sp>
        <p:nvSpPr>
          <p:cNvPr id="9" name="Slide Number Placeholder 8"/>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4" name="Footer Placeholder 3"/>
          <p:cNvSpPr>
            <a:spLocks noGrp="1"/>
          </p:cNvSpPr>
          <p:nvPr>
            <p:ph type="ftr" sz="quarter" idx="11"/>
          </p:nvPr>
        </p:nvSpPr>
        <p:spPr/>
        <p:txBody>
          <a:bodyPr/>
          <a:lstStyle>
            <a:extLst/>
          </a:lstStyle>
          <a:p>
            <a:endParaRPr lang="en-IN"/>
          </a:p>
        </p:txBody>
      </p:sp>
      <p:sp>
        <p:nvSpPr>
          <p:cNvPr id="5" name="Slide Number Placeholder 4"/>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3" name="Footer Placeholder 2"/>
          <p:cNvSpPr>
            <a:spLocks noGrp="1"/>
          </p:cNvSpPr>
          <p:nvPr>
            <p:ph type="ftr" sz="quarter" idx="11"/>
          </p:nvPr>
        </p:nvSpPr>
        <p:spPr/>
        <p:txBody>
          <a:bodyPr/>
          <a:lstStyle>
            <a:extLst/>
          </a:lstStyle>
          <a:p>
            <a:endParaRPr lang="en-IN"/>
          </a:p>
        </p:txBody>
      </p:sp>
      <p:sp>
        <p:nvSpPr>
          <p:cNvPr id="4" name="Slide Number Placeholder 3"/>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38784" y="533400"/>
            <a:ext cx="2971800" cy="914400"/>
          </a:xfrm>
        </p:spPr>
        <p:txBody>
          <a:bodyPr anchor="b"/>
          <a:lstStyle>
            <a:lvl1pPr algn="l">
              <a:buNone/>
              <a:defRPr sz="2200" b="1">
                <a:solidFill>
                  <a:schemeClr val="accent1"/>
                </a:solidFill>
              </a:defRPr>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5538847" y="1447802"/>
            <a:ext cx="2971800" cy="4206112"/>
          </a:xfrm>
        </p:spPr>
        <p:txBody>
          <a:bodyPr lIns="91440"/>
          <a:lstStyle>
            <a:lvl1pPr marL="18288" marR="18288" indent="0">
              <a:spcBef>
                <a:spcPts val="0"/>
              </a:spcBef>
              <a:buNone/>
              <a:defRPr sz="1400">
                <a:solidFill>
                  <a:schemeClr val="tx1"/>
                </a:solidFill>
              </a:defRPr>
            </a:lvl1pPr>
            <a:lvl2pPr>
              <a:buNone/>
              <a:defRPr sz="1200">
                <a:solidFill>
                  <a:schemeClr val="tx1"/>
                </a:solidFill>
              </a:defRPr>
            </a:lvl2pPr>
            <a:lvl3pPr>
              <a:buNone/>
              <a:defRPr sz="1000">
                <a:solidFill>
                  <a:schemeClr val="tx1"/>
                </a:solidFill>
              </a:defRPr>
            </a:lvl3pPr>
            <a:lvl4pPr>
              <a:buNone/>
              <a:defRPr sz="900">
                <a:solidFill>
                  <a:schemeClr val="tx1"/>
                </a:solidFill>
              </a:defRPr>
            </a:lvl4pPr>
            <a:lvl5pPr>
              <a:buNone/>
              <a:defRPr sz="900">
                <a:solidFill>
                  <a:schemeClr val="tx1"/>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1"/>
          </p:nvPr>
        </p:nvSpPr>
        <p:spPr>
          <a:xfrm>
            <a:off x="761372" y="930144"/>
            <a:ext cx="4626159" cy="4724402"/>
          </a:xfrm>
        </p:spPr>
        <p:txBody>
          <a:bodyPr/>
          <a:lstStyle>
            <a:lvl1pPr>
              <a:defRPr sz="2800">
                <a:solidFill>
                  <a:schemeClr val="tx1"/>
                </a:solidFill>
              </a:defRPr>
            </a:lvl1pPr>
            <a:lvl2pPr>
              <a:defRPr sz="26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buNone/>
              <a:defRPr/>
            </a:lvl6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92E05979-7FDE-4FB1-AE25-895786F732E1}" type="slidenum">
              <a:rPr lang="en-IN" smtClean="0"/>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Round Single Corner Rectangle 10"/>
          <p:cNvSpPr/>
          <p:nvPr/>
        </p:nvSpPr>
        <p:spPr>
          <a:xfrm>
            <a:off x="6400800" y="434162"/>
            <a:ext cx="2324605" cy="4343400"/>
          </a:xfrm>
          <a:prstGeom prst="round1Rect">
            <a:avLst>
              <a:gd name="adj" fmla="val 2748"/>
            </a:avLst>
          </a:prstGeom>
          <a:solidFill>
            <a:srgbClr val="1C1C1C"/>
          </a:soli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457200" y="5012056"/>
            <a:ext cx="8229600" cy="1051560"/>
          </a:xfrm>
        </p:spPr>
        <p:txBody>
          <a:bodyPr anchor="t"/>
          <a:lstStyle>
            <a:lvl1pPr algn="l">
              <a:buNone/>
              <a:defRPr sz="3600" b="0">
                <a:solidFill>
                  <a:schemeClr val="bg2">
                    <a:shade val="25000"/>
                  </a:schemeClr>
                </a:solidFill>
                <a:effectLst/>
              </a:defRPr>
            </a:lvl1pPr>
            <a:extLst/>
          </a:lstStyle>
          <a:p>
            <a:r>
              <a:rPr kumimoji="0" lang="en-US" smtClean="0"/>
              <a:t>Click to edit Master title style</a:t>
            </a:r>
            <a:endParaRPr kumimoji="0" lang="en-US"/>
          </a:p>
        </p:txBody>
      </p:sp>
      <p:sp>
        <p:nvSpPr>
          <p:cNvPr id="4" name="Text Placeholder 3"/>
          <p:cNvSpPr>
            <a:spLocks noGrp="1"/>
          </p:cNvSpPr>
          <p:nvPr>
            <p:ph type="body" sz="half" idx="2"/>
          </p:nvPr>
        </p:nvSpPr>
        <p:spPr bwMode="grayWhite">
          <a:xfrm>
            <a:off x="6462712" y="533400"/>
            <a:ext cx="2240280" cy="4211480"/>
          </a:xfrm>
        </p:spPr>
        <p:txBody>
          <a:bodyPr lIns="91440"/>
          <a:lstStyle>
            <a:lvl1pPr marL="45720" indent="0" algn="l">
              <a:spcBef>
                <a:spcPts val="0"/>
              </a:spcBef>
              <a:buNone/>
              <a:defRPr sz="1400">
                <a:solidFill>
                  <a:srgbClr val="FFFFFF"/>
                </a:solidFill>
              </a:defRPr>
            </a:lvl1pPr>
            <a:lvl2pPr>
              <a:defRPr sz="1200">
                <a:solidFill>
                  <a:srgbClr val="FFFFFF"/>
                </a:solidFill>
              </a:defRPr>
            </a:lvl2pPr>
            <a:lvl3pPr>
              <a:defRPr sz="1000">
                <a:solidFill>
                  <a:srgbClr val="FFFFFF"/>
                </a:solidFill>
              </a:defRPr>
            </a:lvl3pPr>
            <a:lvl4pPr>
              <a:defRPr sz="900">
                <a:solidFill>
                  <a:srgbClr val="FFFFFF"/>
                </a:solidFill>
              </a:defRPr>
            </a:lvl4pPr>
            <a:lvl5pPr>
              <a:defRPr sz="900">
                <a:solidFill>
                  <a:srgbClr val="FFFFFF"/>
                </a:solidFill>
              </a:defRPr>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3E4F9AFF-A890-48D7-946B-A59258F495B9}" type="datetimeFigureOut">
              <a:rPr lang="en-US" smtClean="0"/>
              <a:pPr/>
              <a:t>3/5/2024</a:t>
            </a:fld>
            <a:endParaRPr lang="en-IN"/>
          </a:p>
        </p:txBody>
      </p:sp>
      <p:sp>
        <p:nvSpPr>
          <p:cNvPr id="6" name="Footer Placeholder 5"/>
          <p:cNvSpPr>
            <a:spLocks noGrp="1"/>
          </p:cNvSpPr>
          <p:nvPr>
            <p:ph type="ftr" sz="quarter" idx="11"/>
          </p:nvPr>
        </p:nvSpPr>
        <p:spPr/>
        <p:txBody>
          <a:bodyPr/>
          <a:lstStyle>
            <a:extLst/>
          </a:lstStyle>
          <a:p>
            <a:endParaRPr lang="en-IN"/>
          </a:p>
        </p:txBody>
      </p:sp>
      <p:sp>
        <p:nvSpPr>
          <p:cNvPr id="7" name="Slide Number Placeholder 6"/>
          <p:cNvSpPr>
            <a:spLocks noGrp="1"/>
          </p:cNvSpPr>
          <p:nvPr>
            <p:ph type="sldNum" sz="quarter" idx="12"/>
          </p:nvPr>
        </p:nvSpPr>
        <p:spPr/>
        <p:txBody>
          <a:bodyPr/>
          <a:lstStyle>
            <a:extLst/>
          </a:lstStyle>
          <a:p>
            <a:fld id="{92E05979-7FDE-4FB1-AE25-895786F732E1}" type="slidenum">
              <a:rPr lang="en-IN" smtClean="0"/>
              <a:pPr/>
              <a:t>‹#›</a:t>
            </a:fld>
            <a:endParaRPr lang="en-IN"/>
          </a:p>
        </p:txBody>
      </p:sp>
      <p:sp>
        <p:nvSpPr>
          <p:cNvPr id="3" name="Picture Placeholder 2"/>
          <p:cNvSpPr>
            <a:spLocks noGrp="1"/>
          </p:cNvSpPr>
          <p:nvPr>
            <p:ph type="pic" idx="1"/>
          </p:nvPr>
        </p:nvSpPr>
        <p:spPr>
          <a:xfrm>
            <a:off x="421480" y="435768"/>
            <a:ext cx="5925312" cy="4343400"/>
          </a:xfrm>
          <a:prstGeom prst="snipRoundRect">
            <a:avLst>
              <a:gd name="adj1" fmla="val 1040"/>
              <a:gd name="adj2" fmla="val 0"/>
            </a:avLst>
          </a:prstGeom>
          <a:solidFill>
            <a:schemeClr val="bg2">
              <a:shade val="10000"/>
            </a:schemeClr>
          </a:solidFill>
        </p:spPr>
        <p:txBody>
          <a:bodyPr/>
          <a:lstStyle>
            <a:lvl1pPr marL="0" indent="0">
              <a:buNone/>
              <a:defRPr sz="3200"/>
            </a:lvl1pPr>
            <a:extLst/>
          </a:lstStyle>
          <a:p>
            <a:r>
              <a:rPr kumimoji="0" lang="en-US" smtClean="0"/>
              <a:t>Click icon to add picture</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ounded Rectangle 6"/>
          <p:cNvSpPr/>
          <p:nvPr/>
        </p:nvSpPr>
        <p:spPr>
          <a:xfrm>
            <a:off x="304800" y="329184"/>
            <a:ext cx="8532055" cy="6196819"/>
          </a:xfrm>
          <a:prstGeom prst="roundRect">
            <a:avLst>
              <a:gd name="adj" fmla="val 2081"/>
            </a:avLst>
          </a:prstGeom>
          <a:gradFill flip="none" rotWithShape="1">
            <a:gsLst>
              <a:gs pos="0">
                <a:srgbClr val="FFFFFF">
                  <a:shade val="100000"/>
                </a:srgbClr>
              </a:gs>
              <a:gs pos="98000">
                <a:srgbClr val="FFFFFF">
                  <a:shade val="100000"/>
                </a:srgbClr>
              </a:gs>
              <a:gs pos="99055">
                <a:srgbClr val="FFFFFF">
                  <a:shade val="93000"/>
                </a:srgbClr>
              </a:gs>
              <a:gs pos="100000">
                <a:srgbClr val="FFFFFF">
                  <a:shade val="70000"/>
                </a:srgbClr>
              </a:gs>
            </a:gsLst>
            <a:lin ang="5400000" scaled="1"/>
            <a:tileRect/>
          </a:gradFill>
          <a:ln w="2000" cap="rnd" cmpd="sng" algn="ctr">
            <a:solidFill>
              <a:srgbClr val="302F2C">
                <a:tint val="65000"/>
                <a:satMod val="120000"/>
              </a:srgbClr>
            </a:solidFill>
            <a:prstDash val="solid"/>
          </a:ln>
          <a:effectLst>
            <a:outerShdw blurRad="76200" dist="50800" dir="5400000" algn="tl" rotWithShape="0">
              <a:srgbClr val="000000">
                <a:alpha val="25000"/>
              </a:srgb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9" name="Rounded Rectangle 8"/>
          <p:cNvSpPr/>
          <p:nvPr/>
        </p:nvSpPr>
        <p:spPr>
          <a:xfrm>
            <a:off x="418596" y="434162"/>
            <a:ext cx="8306809" cy="5486400"/>
          </a:xfrm>
          <a:prstGeom prst="roundRect">
            <a:avLst>
              <a:gd name="adj" fmla="val 2127"/>
            </a:avLst>
          </a:prstGeom>
          <a:gradFill rotWithShape="1">
            <a:gsLst>
              <a:gs pos="0">
                <a:schemeClr val="bg1">
                  <a:tint val="75000"/>
                  <a:satMod val="150000"/>
                </a:schemeClr>
              </a:gs>
              <a:gs pos="55000">
                <a:schemeClr val="bg1">
                  <a:shade val="75000"/>
                  <a:satMod val="100000"/>
                </a:schemeClr>
              </a:gs>
              <a:gs pos="100000">
                <a:schemeClr val="bg1">
                  <a:shade val="35000"/>
                  <a:satMod val="100000"/>
                </a:schemeClr>
              </a:gs>
            </a:gsLst>
            <a:path path="circle">
              <a:fillToRect l="50000" t="175000" r="50000" b="-75000"/>
            </a:path>
          </a:gradFill>
          <a:ln w="889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3" name="Title Placeholder 12"/>
          <p:cNvSpPr>
            <a:spLocks noGrp="1"/>
          </p:cNvSpPr>
          <p:nvPr>
            <p:ph type="title"/>
          </p:nvPr>
        </p:nvSpPr>
        <p:spPr>
          <a:xfrm>
            <a:off x="502920" y="4985590"/>
            <a:ext cx="8183880" cy="1051560"/>
          </a:xfrm>
          <a:prstGeom prst="rect">
            <a:avLst/>
          </a:prstGeom>
        </p:spPr>
        <p:txBody>
          <a:bodyPr vert="horz" anchor="b">
            <a:normAutofit/>
          </a:bodyPr>
          <a:lstStyle>
            <a:extLst/>
          </a:lstStyle>
          <a:p>
            <a:r>
              <a:rPr kumimoji="0" lang="en-US" smtClean="0"/>
              <a:t>Click to edit Master title style</a:t>
            </a:r>
            <a:endParaRPr kumimoji="0" lang="en-US"/>
          </a:p>
        </p:txBody>
      </p:sp>
      <p:sp>
        <p:nvSpPr>
          <p:cNvPr id="4" name="Text Placeholder 3"/>
          <p:cNvSpPr>
            <a:spLocks noGrp="1"/>
          </p:cNvSpPr>
          <p:nvPr>
            <p:ph type="body" idx="1"/>
          </p:nvPr>
        </p:nvSpPr>
        <p:spPr>
          <a:xfrm>
            <a:off x="502920" y="530352"/>
            <a:ext cx="8183880" cy="4187952"/>
          </a:xfrm>
          <a:prstGeom prst="rect">
            <a:avLst/>
          </a:prstGeom>
        </p:spPr>
        <p:txBody>
          <a:bodyPr vert="horz" lIns="182880" tIns="91440">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5" name="Date Placeholder 24"/>
          <p:cNvSpPr>
            <a:spLocks noGrp="1"/>
          </p:cNvSpPr>
          <p:nvPr>
            <p:ph type="dt" sz="half" idx="2"/>
          </p:nvPr>
        </p:nvSpPr>
        <p:spPr>
          <a:xfrm>
            <a:off x="3776328" y="6111875"/>
            <a:ext cx="22860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3E4F9AFF-A890-48D7-946B-A59258F495B9}" type="datetimeFigureOut">
              <a:rPr lang="en-US" smtClean="0"/>
              <a:pPr/>
              <a:t>3/5/2024</a:t>
            </a:fld>
            <a:endParaRPr lang="en-IN"/>
          </a:p>
        </p:txBody>
      </p:sp>
      <p:sp>
        <p:nvSpPr>
          <p:cNvPr id="18" name="Footer Placeholder 17"/>
          <p:cNvSpPr>
            <a:spLocks noGrp="1"/>
          </p:cNvSpPr>
          <p:nvPr>
            <p:ph type="ftr" sz="quarter" idx="3"/>
          </p:nvPr>
        </p:nvSpPr>
        <p:spPr>
          <a:xfrm>
            <a:off x="6062328" y="6111875"/>
            <a:ext cx="2286000" cy="365125"/>
          </a:xfrm>
          <a:prstGeom prst="rect">
            <a:avLst/>
          </a:prstGeom>
        </p:spPr>
        <p:txBody>
          <a:bodyPr vert="horz" anchor="b"/>
          <a:lstStyle>
            <a:lvl1pPr algn="l" eaLnBrk="1" latinLnBrk="0" hangingPunct="1">
              <a:defRPr kumimoji="0" sz="1000">
                <a:solidFill>
                  <a:schemeClr val="bg2">
                    <a:shade val="50000"/>
                  </a:schemeClr>
                </a:solidFill>
              </a:defRPr>
            </a:lvl1pPr>
            <a:extLst/>
          </a:lstStyle>
          <a:p>
            <a:endParaRPr lang="en-IN"/>
          </a:p>
        </p:txBody>
      </p:sp>
      <p:sp>
        <p:nvSpPr>
          <p:cNvPr id="5" name="Slide Number Placeholder 4"/>
          <p:cNvSpPr>
            <a:spLocks noGrp="1"/>
          </p:cNvSpPr>
          <p:nvPr>
            <p:ph type="sldNum" sz="quarter" idx="4"/>
          </p:nvPr>
        </p:nvSpPr>
        <p:spPr>
          <a:xfrm>
            <a:off x="8348328" y="6111875"/>
            <a:ext cx="457200" cy="365125"/>
          </a:xfrm>
          <a:prstGeom prst="rect">
            <a:avLst/>
          </a:prstGeom>
        </p:spPr>
        <p:txBody>
          <a:bodyPr vert="horz" anchor="b"/>
          <a:lstStyle>
            <a:lvl1pPr algn="r" eaLnBrk="1" latinLnBrk="0" hangingPunct="1">
              <a:defRPr kumimoji="0" sz="1000">
                <a:solidFill>
                  <a:schemeClr val="bg2">
                    <a:shade val="50000"/>
                  </a:schemeClr>
                </a:solidFill>
              </a:defRPr>
            </a:lvl1pPr>
            <a:extLst/>
          </a:lstStyle>
          <a:p>
            <a:fld id="{92E05979-7FDE-4FB1-AE25-895786F732E1}" type="slidenum">
              <a:rPr lang="en-IN" smtClean="0"/>
              <a:pPr/>
              <a:t>‹#›</a:t>
            </a:fld>
            <a:endParaRPr lang="en-IN"/>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rtl="0" eaLnBrk="1" latinLnBrk="0" hangingPunct="1">
        <a:spcBef>
          <a:spcPct val="0"/>
        </a:spcBef>
        <a:buNone/>
        <a:defRPr kumimoji="0" sz="3600" b="1" kern="1200">
          <a:solidFill>
            <a:schemeClr val="accent1">
              <a:tint val="88000"/>
              <a:satMod val="150000"/>
            </a:schemeClr>
          </a:solidFill>
          <a:effectLst>
            <a:outerShdw blurRad="53975" dist="22860" dir="5400000" algn="tl" rotWithShape="0">
              <a:srgbClr val="000000">
                <a:alpha val="55000"/>
              </a:srgbClr>
            </a:outerShdw>
          </a:effectLst>
          <a:latin typeface="+mj-lt"/>
          <a:ea typeface="+mj-ea"/>
          <a:cs typeface="+mj-cs"/>
        </a:defRPr>
      </a:lvl1pPr>
      <a:extLst/>
    </p:titleStyle>
    <p:bodyStyle>
      <a:lvl1pPr marL="265176" indent="-265176" algn="l" rtl="0" eaLnBrk="1" latinLnBrk="0" hangingPunct="1">
        <a:spcBef>
          <a:spcPts val="250"/>
        </a:spcBef>
        <a:buClr>
          <a:schemeClr val="accent1"/>
        </a:buClr>
        <a:buSzPct val="80000"/>
        <a:buFont typeface="Wingdings 2"/>
        <a:buChar char=""/>
        <a:defRPr kumimoji="0" sz="2800" kern="1200">
          <a:solidFill>
            <a:schemeClr val="tx1"/>
          </a:solidFill>
          <a:effectLst/>
          <a:latin typeface="+mn-lt"/>
          <a:ea typeface="+mn-ea"/>
          <a:cs typeface="+mn-cs"/>
        </a:defRPr>
      </a:lvl1pPr>
      <a:lvl2pPr marL="548640" indent="-201168" algn="l" rtl="0" eaLnBrk="1" latinLnBrk="0" hangingPunct="1">
        <a:spcBef>
          <a:spcPts val="250"/>
        </a:spcBef>
        <a:buClr>
          <a:schemeClr val="accent1"/>
        </a:buClr>
        <a:buSzPct val="100000"/>
        <a:buFont typeface="Verdana"/>
        <a:buChar char="◦"/>
        <a:defRPr kumimoji="0" sz="2400" kern="1200">
          <a:solidFill>
            <a:schemeClr val="tx1"/>
          </a:solidFill>
          <a:latin typeface="+mn-lt"/>
          <a:ea typeface="+mn-ea"/>
          <a:cs typeface="+mn-cs"/>
        </a:defRPr>
      </a:lvl2pPr>
      <a:lvl3pPr marL="786384" indent="-182880" algn="l" rtl="0" eaLnBrk="1" latinLnBrk="0" hangingPunct="1">
        <a:spcBef>
          <a:spcPts val="250"/>
        </a:spcBef>
        <a:buClr>
          <a:schemeClr val="accent2">
            <a:tint val="85000"/>
            <a:satMod val="285000"/>
          </a:schemeClr>
        </a:buClr>
        <a:buSzPct val="100000"/>
        <a:buFont typeface="Wingdings 2"/>
        <a:buChar char=""/>
        <a:defRPr kumimoji="0" sz="2200" kern="1200">
          <a:solidFill>
            <a:schemeClr val="tx1"/>
          </a:solidFill>
          <a:latin typeface="+mn-lt"/>
          <a:ea typeface="+mn-ea"/>
          <a:cs typeface="+mn-cs"/>
        </a:defRPr>
      </a:lvl3pPr>
      <a:lvl4pPr marL="1024128" indent="-182880" algn="l" rtl="0" eaLnBrk="1" latinLnBrk="0" hangingPunct="1">
        <a:spcBef>
          <a:spcPts val="230"/>
        </a:spcBef>
        <a:buClr>
          <a:schemeClr val="accent2">
            <a:tint val="85000"/>
            <a:satMod val="285000"/>
          </a:schemeClr>
        </a:buClr>
        <a:buSzPct val="112000"/>
        <a:buFont typeface="Verdana"/>
        <a:buChar char="◦"/>
        <a:defRPr kumimoji="0" sz="1900" kern="1200">
          <a:solidFill>
            <a:schemeClr val="tx1"/>
          </a:solidFill>
          <a:latin typeface="+mn-lt"/>
          <a:ea typeface="+mn-ea"/>
          <a:cs typeface="+mn-cs"/>
        </a:defRPr>
      </a:lvl4pPr>
      <a:lvl5pPr marL="1280160" indent="-182880" algn="l" rtl="0" eaLnBrk="1" latinLnBrk="0" hangingPunct="1">
        <a:spcBef>
          <a:spcPts val="250"/>
        </a:spcBef>
        <a:buClr>
          <a:schemeClr val="accent3">
            <a:tint val="85000"/>
            <a:satMod val="275000"/>
          </a:schemeClr>
        </a:buClr>
        <a:buSzPct val="100000"/>
        <a:buFont typeface="Wingdings 2"/>
        <a:buChar char=""/>
        <a:defRPr kumimoji="0" sz="1800" kern="1200">
          <a:solidFill>
            <a:schemeClr val="tx1"/>
          </a:solidFill>
          <a:latin typeface="+mn-lt"/>
          <a:ea typeface="+mn-ea"/>
          <a:cs typeface="+mn-cs"/>
        </a:defRPr>
      </a:lvl5pPr>
      <a:lvl6pPr marL="1490472" indent="-182880" algn="l" rtl="0" eaLnBrk="1" latinLnBrk="0" hangingPunct="1">
        <a:spcBef>
          <a:spcPts val="250"/>
        </a:spcBef>
        <a:buClr>
          <a:schemeClr val="accent3">
            <a:tint val="85000"/>
            <a:satMod val="275000"/>
          </a:schemeClr>
        </a:buClr>
        <a:buSzPct val="100000"/>
        <a:buFont typeface="Verdana"/>
        <a:buChar char="◦"/>
        <a:defRPr kumimoji="0" sz="1700" kern="1200" baseline="0">
          <a:solidFill>
            <a:schemeClr val="tx1"/>
          </a:solidFill>
          <a:latin typeface="+mn-lt"/>
          <a:ea typeface="+mn-ea"/>
          <a:cs typeface="+mn-cs"/>
        </a:defRPr>
      </a:lvl6pPr>
      <a:lvl7pPr marL="1700784"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7pPr>
      <a:lvl8pPr marL="1920240" indent="-182880" algn="l" rtl="0" eaLnBrk="1" latinLnBrk="0" hangingPunct="1">
        <a:spcBef>
          <a:spcPts val="257"/>
        </a:spcBef>
        <a:buClr>
          <a:schemeClr val="accent3">
            <a:tint val="85000"/>
            <a:satMod val="275000"/>
          </a:schemeClr>
        </a:buClr>
        <a:buSzPct val="100000"/>
        <a:buFont typeface="Verdana"/>
        <a:buChar char="◦"/>
        <a:defRPr kumimoji="0" sz="1500" kern="1200" baseline="0">
          <a:solidFill>
            <a:schemeClr val="tx1"/>
          </a:solidFill>
          <a:latin typeface="+mn-lt"/>
          <a:ea typeface="+mn-ea"/>
          <a:cs typeface="+mn-cs"/>
        </a:defRPr>
      </a:lvl8pPr>
      <a:lvl9pPr marL="2148840" indent="-182880" algn="l" rtl="0" eaLnBrk="1" latinLnBrk="0" hangingPunct="1">
        <a:spcBef>
          <a:spcPts val="255"/>
        </a:spcBef>
        <a:buClr>
          <a:schemeClr val="accent3">
            <a:tint val="85000"/>
            <a:satMod val="275000"/>
          </a:schemeClr>
        </a:buClr>
        <a:buSzPct val="100000"/>
        <a:buFont typeface="Wingdings 2"/>
        <a:buChar char=""/>
        <a:defRPr kumimoji="0" sz="15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6.jpe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2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37.jpeg"/><Relationship Id="rId4" Type="http://schemas.openxmlformats.org/officeDocument/2006/relationships/image" Target="../media/image36.jpe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3.jpeg"/></Relationships>
</file>

<file path=ppt/slides/_rels/slide2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0.jpeg"/><Relationship Id="rId5" Type="http://schemas.openxmlformats.org/officeDocument/2006/relationships/image" Target="../media/image69.jpeg"/><Relationship Id="rId4" Type="http://schemas.openxmlformats.org/officeDocument/2006/relationships/image" Target="../media/image68.jpeg"/></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1.jpeg"/><Relationship Id="rId4" Type="http://schemas.openxmlformats.org/officeDocument/2006/relationships/image" Target="../media/image80.jpeg"/></Relationships>
</file>

<file path=ppt/slides/_rels/slide3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s>
</file>

<file path=ppt/slides/_rels/slide3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86.jpeg"/></Relationships>
</file>

<file path=ppt/slides/_rels/slide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p:cNvPicPr>
          <p:nvPr>
            <p:ph sz="half" idx="4294967295"/>
          </p:nvPr>
        </p:nvPicPr>
        <p:blipFill>
          <a:blip r:embed="rId2" cstate="print"/>
          <a:srcRect/>
          <a:stretch>
            <a:fillRect/>
          </a:stretch>
        </p:blipFill>
        <p:spPr bwMode="auto">
          <a:xfrm>
            <a:off x="6357950" y="3143248"/>
            <a:ext cx="2071687" cy="2286000"/>
          </a:xfrm>
          <a:prstGeom prst="rect">
            <a:avLst/>
          </a:prstGeom>
          <a:noFill/>
          <a:ln w="9525">
            <a:noFill/>
            <a:miter lim="800000"/>
            <a:headEnd/>
            <a:tailEnd/>
          </a:ln>
        </p:spPr>
      </p:pic>
      <p:pic>
        <p:nvPicPr>
          <p:cNvPr id="8" name="Picture 7"/>
          <p:cNvPicPr/>
          <p:nvPr/>
        </p:nvPicPr>
        <p:blipFill>
          <a:blip r:embed="rId3"/>
          <a:srcRect/>
          <a:stretch>
            <a:fillRect/>
          </a:stretch>
        </p:blipFill>
        <p:spPr bwMode="auto">
          <a:xfrm>
            <a:off x="571472" y="3143248"/>
            <a:ext cx="2678499" cy="2286016"/>
          </a:xfrm>
          <a:prstGeom prst="rect">
            <a:avLst/>
          </a:prstGeom>
          <a:noFill/>
          <a:ln w="9525">
            <a:noFill/>
            <a:miter lim="800000"/>
            <a:headEnd/>
            <a:tailEnd/>
          </a:ln>
        </p:spPr>
      </p:pic>
      <p:pic>
        <p:nvPicPr>
          <p:cNvPr id="11" name="Picture 10"/>
          <p:cNvPicPr/>
          <p:nvPr/>
        </p:nvPicPr>
        <p:blipFill>
          <a:blip r:embed="rId4" cstate="print"/>
          <a:srcRect/>
          <a:stretch>
            <a:fillRect/>
          </a:stretch>
        </p:blipFill>
        <p:spPr bwMode="auto">
          <a:xfrm>
            <a:off x="3643306" y="3143248"/>
            <a:ext cx="2328858" cy="2286016"/>
          </a:xfrm>
          <a:prstGeom prst="rect">
            <a:avLst/>
          </a:prstGeom>
          <a:noFill/>
          <a:ln w="9525">
            <a:noFill/>
            <a:miter lim="800000"/>
            <a:headEnd/>
            <a:tailEnd/>
          </a:ln>
        </p:spPr>
      </p:pic>
      <p:sp>
        <p:nvSpPr>
          <p:cNvPr id="14" name="TextBox 13"/>
          <p:cNvSpPr txBox="1"/>
          <p:nvPr/>
        </p:nvSpPr>
        <p:spPr>
          <a:xfrm>
            <a:off x="785786" y="5643578"/>
            <a:ext cx="2274982" cy="369332"/>
          </a:xfrm>
          <a:prstGeom prst="rect">
            <a:avLst/>
          </a:prstGeom>
          <a:noFill/>
        </p:spPr>
        <p:txBody>
          <a:bodyPr wrap="none" rtlCol="0">
            <a:spAutoFit/>
          </a:bodyPr>
          <a:lstStyle/>
          <a:p>
            <a:r>
              <a:rPr lang="en-US" dirty="0" smtClean="0"/>
              <a:t>PEB STRUCTURES</a:t>
            </a:r>
            <a:endParaRPr lang="en-IN" dirty="0"/>
          </a:p>
        </p:txBody>
      </p:sp>
      <p:sp>
        <p:nvSpPr>
          <p:cNvPr id="15" name="TextBox 14"/>
          <p:cNvSpPr txBox="1"/>
          <p:nvPr/>
        </p:nvSpPr>
        <p:spPr>
          <a:xfrm>
            <a:off x="4071934" y="5643578"/>
            <a:ext cx="1500732" cy="369332"/>
          </a:xfrm>
          <a:prstGeom prst="rect">
            <a:avLst/>
          </a:prstGeom>
          <a:noFill/>
        </p:spPr>
        <p:txBody>
          <a:bodyPr wrap="none" rtlCol="0">
            <a:spAutoFit/>
          </a:bodyPr>
          <a:lstStyle/>
          <a:p>
            <a:r>
              <a:rPr lang="en-US" dirty="0" smtClean="0"/>
              <a:t>INTERIORS</a:t>
            </a:r>
            <a:endParaRPr lang="en-IN" dirty="0"/>
          </a:p>
        </p:txBody>
      </p:sp>
      <p:sp>
        <p:nvSpPr>
          <p:cNvPr id="16" name="TextBox 15"/>
          <p:cNvSpPr txBox="1"/>
          <p:nvPr/>
        </p:nvSpPr>
        <p:spPr>
          <a:xfrm>
            <a:off x="6929454" y="5643578"/>
            <a:ext cx="827471" cy="369332"/>
          </a:xfrm>
          <a:prstGeom prst="rect">
            <a:avLst/>
          </a:prstGeom>
          <a:noFill/>
        </p:spPr>
        <p:txBody>
          <a:bodyPr wrap="none" rtlCol="0">
            <a:spAutoFit/>
          </a:bodyPr>
          <a:lstStyle/>
          <a:p>
            <a:r>
              <a:rPr lang="en-US" dirty="0" smtClean="0"/>
              <a:t>CIVIL</a:t>
            </a:r>
            <a:endParaRPr lang="en-IN" dirty="0"/>
          </a:p>
        </p:txBody>
      </p:sp>
      <p:pic>
        <p:nvPicPr>
          <p:cNvPr id="1026" name="Picture 2" descr="C:\Users\Kamaraj\Downloads\Creators Logo - (1).JPG"/>
          <p:cNvPicPr>
            <a:picLocks noChangeAspect="1" noChangeArrowheads="1"/>
          </p:cNvPicPr>
          <p:nvPr/>
        </p:nvPicPr>
        <p:blipFill>
          <a:blip r:embed="rId5"/>
          <a:srcRect/>
          <a:stretch>
            <a:fillRect/>
          </a:stretch>
        </p:blipFill>
        <p:spPr bwMode="auto">
          <a:xfrm>
            <a:off x="1214414" y="1214422"/>
            <a:ext cx="1143008" cy="1384111"/>
          </a:xfrm>
          <a:prstGeom prst="rect">
            <a:avLst/>
          </a:prstGeom>
          <a:noFill/>
        </p:spPr>
      </p:pic>
      <p:sp>
        <p:nvSpPr>
          <p:cNvPr id="22" name="TextBox 21"/>
          <p:cNvSpPr txBox="1"/>
          <p:nvPr/>
        </p:nvSpPr>
        <p:spPr>
          <a:xfrm>
            <a:off x="357158" y="571480"/>
            <a:ext cx="8484054" cy="523220"/>
          </a:xfrm>
          <a:prstGeom prst="rect">
            <a:avLst/>
          </a:prstGeom>
          <a:noFill/>
        </p:spPr>
        <p:txBody>
          <a:bodyPr wrap="none" rtlCol="0">
            <a:spAutoFit/>
          </a:bodyPr>
          <a:lstStyle/>
          <a:p>
            <a:r>
              <a:rPr lang="en-US" sz="2800" dirty="0" smtClean="0"/>
              <a:t>CREATORS ENGINEERS &amp; INTERIORS </a:t>
            </a:r>
            <a:r>
              <a:rPr lang="en-US" sz="2800" dirty="0" err="1" smtClean="0"/>
              <a:t>Pvt.Ltd</a:t>
            </a:r>
            <a:r>
              <a:rPr lang="en-US" sz="2800" dirty="0" smtClean="0"/>
              <a:t>.</a:t>
            </a:r>
            <a:endParaRPr lang="en-IN" sz="2800" dirty="0"/>
          </a:p>
        </p:txBody>
      </p:sp>
      <p:sp>
        <p:nvSpPr>
          <p:cNvPr id="23" name="TextBox 22"/>
          <p:cNvSpPr txBox="1"/>
          <p:nvPr/>
        </p:nvSpPr>
        <p:spPr>
          <a:xfrm>
            <a:off x="2500298" y="1214422"/>
            <a:ext cx="5258491" cy="923330"/>
          </a:xfrm>
          <a:prstGeom prst="rect">
            <a:avLst/>
          </a:prstGeom>
          <a:noFill/>
        </p:spPr>
        <p:txBody>
          <a:bodyPr wrap="none" rtlCol="0">
            <a:spAutoFit/>
          </a:bodyPr>
          <a:lstStyle/>
          <a:p>
            <a:r>
              <a:rPr lang="en-US" dirty="0" smtClean="0"/>
              <a:t>No. 7, </a:t>
            </a:r>
            <a:r>
              <a:rPr lang="en-US" dirty="0" err="1" smtClean="0"/>
              <a:t>Lakshmi</a:t>
            </a:r>
            <a:r>
              <a:rPr lang="en-US" dirty="0" smtClean="0"/>
              <a:t> Gardens,3</a:t>
            </a:r>
            <a:r>
              <a:rPr lang="en-US" baseline="30000" dirty="0" smtClean="0"/>
              <a:t>rd</a:t>
            </a:r>
            <a:r>
              <a:rPr lang="en-US" dirty="0" smtClean="0"/>
              <a:t> Floor,4</a:t>
            </a:r>
            <a:r>
              <a:rPr lang="en-US" baseline="30000" dirty="0" smtClean="0"/>
              <a:t>th</a:t>
            </a:r>
            <a:r>
              <a:rPr lang="en-US" dirty="0" smtClean="0"/>
              <a:t> Street,</a:t>
            </a:r>
          </a:p>
          <a:p>
            <a:r>
              <a:rPr lang="en-US" dirty="0" err="1" smtClean="0"/>
              <a:t>Rangarajapuram,Srinagar</a:t>
            </a:r>
            <a:r>
              <a:rPr lang="en-US" dirty="0" smtClean="0"/>
              <a:t> </a:t>
            </a:r>
            <a:r>
              <a:rPr lang="en-US" dirty="0" err="1" smtClean="0"/>
              <a:t>colony,Saidapet</a:t>
            </a:r>
            <a:r>
              <a:rPr lang="en-US" dirty="0" smtClean="0"/>
              <a:t>,</a:t>
            </a:r>
          </a:p>
          <a:p>
            <a:r>
              <a:rPr lang="en-US" dirty="0" smtClean="0"/>
              <a:t>Chennai – 600015.</a:t>
            </a: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6215106" cy="923330"/>
          </a:xfrm>
          <a:prstGeom prst="rect">
            <a:avLst/>
          </a:prstGeom>
          <a:noFill/>
        </p:spPr>
        <p:txBody>
          <a:bodyPr wrap="square" rtlCol="0">
            <a:spAutoFit/>
          </a:bodyPr>
          <a:lstStyle/>
          <a:p>
            <a:r>
              <a:rPr lang="en-US" b="1" dirty="0" smtClean="0"/>
              <a:t>DRDO REGISTRATION CERTIFICATE </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pic>
        <p:nvPicPr>
          <p:cNvPr id="6" name="Picture 5" descr="New Doc 2019-11-13 17.02.28_17.jpg"/>
          <p:cNvPicPr>
            <a:picLocks noChangeAspect="1"/>
          </p:cNvPicPr>
          <p:nvPr/>
        </p:nvPicPr>
        <p:blipFill>
          <a:blip r:embed="rId3" cstate="print"/>
          <a:stretch>
            <a:fillRect/>
          </a:stretch>
        </p:blipFill>
        <p:spPr>
          <a:xfrm>
            <a:off x="571472" y="1785926"/>
            <a:ext cx="2458546" cy="3429024"/>
          </a:xfrm>
          <a:prstGeom prst="rect">
            <a:avLst/>
          </a:prstGeom>
        </p:spPr>
      </p:pic>
      <p:pic>
        <p:nvPicPr>
          <p:cNvPr id="9" name="Picture 8" descr="New Doc 2019-11-13 17.02.28_18.jpg"/>
          <p:cNvPicPr>
            <a:picLocks noChangeAspect="1"/>
          </p:cNvPicPr>
          <p:nvPr/>
        </p:nvPicPr>
        <p:blipFill>
          <a:blip r:embed="rId4" cstate="print"/>
          <a:stretch>
            <a:fillRect/>
          </a:stretch>
        </p:blipFill>
        <p:spPr>
          <a:xfrm>
            <a:off x="3071802" y="1571612"/>
            <a:ext cx="2727752" cy="3786214"/>
          </a:xfrm>
          <a:prstGeom prst="rect">
            <a:avLst/>
          </a:prstGeom>
        </p:spPr>
      </p:pic>
      <p:pic>
        <p:nvPicPr>
          <p:cNvPr id="10" name="Picture 9" descr="New Doc 2019-11-13 17.02.28_19.jpg"/>
          <p:cNvPicPr>
            <a:picLocks noChangeAspect="1"/>
          </p:cNvPicPr>
          <p:nvPr/>
        </p:nvPicPr>
        <p:blipFill>
          <a:blip r:embed="rId5" cstate="print"/>
          <a:stretch>
            <a:fillRect/>
          </a:stretch>
        </p:blipFill>
        <p:spPr>
          <a:xfrm>
            <a:off x="5786446" y="1714488"/>
            <a:ext cx="2905315" cy="364333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6215106" cy="923330"/>
          </a:xfrm>
          <a:prstGeom prst="rect">
            <a:avLst/>
          </a:prstGeom>
          <a:noFill/>
        </p:spPr>
        <p:txBody>
          <a:bodyPr wrap="square" rtlCol="0">
            <a:spAutoFit/>
          </a:bodyPr>
          <a:lstStyle/>
          <a:p>
            <a:r>
              <a:rPr lang="en-US" b="1" dirty="0" smtClean="0"/>
              <a:t>AAI REGISTRATION CERTIFICATE </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pic>
        <p:nvPicPr>
          <p:cNvPr id="7" name="Picture 6" descr="New Doc 2019-11-13 17.02.28_12.jpg"/>
          <p:cNvPicPr>
            <a:picLocks noChangeAspect="1"/>
          </p:cNvPicPr>
          <p:nvPr/>
        </p:nvPicPr>
        <p:blipFill>
          <a:blip r:embed="rId3" cstate="print"/>
          <a:stretch>
            <a:fillRect/>
          </a:stretch>
        </p:blipFill>
        <p:spPr>
          <a:xfrm>
            <a:off x="357158" y="1571612"/>
            <a:ext cx="2975380" cy="4286256"/>
          </a:xfrm>
          <a:prstGeom prst="rect">
            <a:avLst/>
          </a:prstGeom>
        </p:spPr>
      </p:pic>
      <p:pic>
        <p:nvPicPr>
          <p:cNvPr id="8" name="Picture 7" descr="New Doc 2019-11-13 17.02.28_13.jpg"/>
          <p:cNvPicPr>
            <a:picLocks noChangeAspect="1"/>
          </p:cNvPicPr>
          <p:nvPr/>
        </p:nvPicPr>
        <p:blipFill>
          <a:blip r:embed="rId4" cstate="print"/>
          <a:stretch>
            <a:fillRect/>
          </a:stretch>
        </p:blipFill>
        <p:spPr>
          <a:xfrm>
            <a:off x="3286116" y="1785926"/>
            <a:ext cx="3015176" cy="3857652"/>
          </a:xfrm>
          <a:prstGeom prst="rect">
            <a:avLst/>
          </a:prstGeom>
        </p:spPr>
      </p:pic>
      <p:pic>
        <p:nvPicPr>
          <p:cNvPr id="11" name="Picture 10" descr="New Doc 2019-11-13 17.02.28_15.jpg"/>
          <p:cNvPicPr>
            <a:picLocks noChangeAspect="1"/>
          </p:cNvPicPr>
          <p:nvPr/>
        </p:nvPicPr>
        <p:blipFill>
          <a:blip r:embed="rId5" cstate="print"/>
          <a:stretch>
            <a:fillRect/>
          </a:stretch>
        </p:blipFill>
        <p:spPr>
          <a:xfrm>
            <a:off x="6143636" y="1714488"/>
            <a:ext cx="2601605" cy="400052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6215106" cy="923330"/>
          </a:xfrm>
          <a:prstGeom prst="rect">
            <a:avLst/>
          </a:prstGeom>
          <a:noFill/>
        </p:spPr>
        <p:txBody>
          <a:bodyPr wrap="square" rtlCol="0">
            <a:spAutoFit/>
          </a:bodyPr>
          <a:lstStyle/>
          <a:p>
            <a:pPr algn="ctr"/>
            <a:r>
              <a:rPr lang="en-US" b="1" dirty="0" smtClean="0"/>
              <a:t>    Auditor Turnover Details </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6" y="1550988"/>
            <a:ext cx="4968552" cy="4830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1214414" y="428604"/>
            <a:ext cx="5994077" cy="369332"/>
          </a:xfrm>
          <a:prstGeom prst="rect">
            <a:avLst/>
          </a:prstGeom>
          <a:noFill/>
        </p:spPr>
        <p:txBody>
          <a:bodyPr wrap="square" rtlCol="0">
            <a:spAutoFit/>
          </a:bodyPr>
          <a:lstStyle/>
          <a:p>
            <a:r>
              <a:rPr lang="en-US" dirty="0" smtClean="0"/>
              <a:t>CREATORS ENGINEERS AND INTERIORS PVT LTD </a:t>
            </a:r>
            <a:endParaRPr lang="en-IN" dirty="0"/>
          </a:p>
        </p:txBody>
      </p:sp>
      <p:sp>
        <p:nvSpPr>
          <p:cNvPr id="5" name="TextBox 4"/>
          <p:cNvSpPr txBox="1"/>
          <p:nvPr/>
        </p:nvSpPr>
        <p:spPr>
          <a:xfrm>
            <a:off x="1357290" y="857232"/>
            <a:ext cx="7888403" cy="5632311"/>
          </a:xfrm>
          <a:prstGeom prst="rect">
            <a:avLst/>
          </a:prstGeom>
          <a:noFill/>
        </p:spPr>
        <p:txBody>
          <a:bodyPr wrap="square" rtlCol="0">
            <a:spAutoFit/>
          </a:bodyPr>
          <a:lstStyle/>
          <a:p>
            <a:r>
              <a:rPr lang="en-US" b="1" dirty="0" smtClean="0"/>
              <a:t>PEB Structures – A few Projects </a:t>
            </a:r>
          </a:p>
          <a:p>
            <a:endParaRPr lang="en-US" dirty="0"/>
          </a:p>
          <a:p>
            <a:pPr>
              <a:buFont typeface="Wingdings" pitchFamily="2" charset="2"/>
              <a:buChar char="Ø"/>
            </a:pPr>
            <a:r>
              <a:rPr lang="en-US" dirty="0" smtClean="0"/>
              <a:t> IGCAR -   HTER Building work at </a:t>
            </a:r>
            <a:r>
              <a:rPr lang="en-US" dirty="0" err="1" smtClean="0"/>
              <a:t>Kalpakkam</a:t>
            </a:r>
            <a:r>
              <a:rPr lang="en-US" dirty="0" smtClean="0"/>
              <a:t> (Nov’14)</a:t>
            </a:r>
          </a:p>
          <a:p>
            <a:endParaRPr lang="en-US" dirty="0" smtClean="0"/>
          </a:p>
          <a:p>
            <a:pPr>
              <a:buFont typeface="Wingdings" pitchFamily="2" charset="2"/>
              <a:buChar char="Ø"/>
            </a:pPr>
            <a:r>
              <a:rPr lang="en-US" dirty="0"/>
              <a:t> </a:t>
            </a:r>
            <a:r>
              <a:rPr lang="en-US" dirty="0" smtClean="0"/>
              <a:t>BARC  -   PEB work at </a:t>
            </a:r>
            <a:r>
              <a:rPr lang="en-US" dirty="0" err="1" smtClean="0"/>
              <a:t>Vishakapatnam</a:t>
            </a:r>
            <a:r>
              <a:rPr lang="en-US" dirty="0" smtClean="0"/>
              <a:t> ( Jan’2017)</a:t>
            </a:r>
          </a:p>
          <a:p>
            <a:pPr>
              <a:buFont typeface="Wingdings" pitchFamily="2" charset="2"/>
              <a:buChar char="Ø"/>
            </a:pPr>
            <a:endParaRPr lang="en-US" dirty="0" smtClean="0"/>
          </a:p>
          <a:p>
            <a:pPr>
              <a:buFont typeface="Wingdings" pitchFamily="2" charset="2"/>
              <a:buChar char="Ø"/>
            </a:pPr>
            <a:r>
              <a:rPr lang="en-US" dirty="0"/>
              <a:t> </a:t>
            </a:r>
            <a:r>
              <a:rPr lang="en-US" dirty="0" smtClean="0"/>
              <a:t>TFS     -   PEB work  at AAI </a:t>
            </a:r>
            <a:r>
              <a:rPr lang="en-US" dirty="0" err="1" smtClean="0"/>
              <a:t>chennai</a:t>
            </a:r>
            <a:r>
              <a:rPr lang="en-US" dirty="0" smtClean="0"/>
              <a:t> (Oct’2018)</a:t>
            </a:r>
          </a:p>
          <a:p>
            <a:pPr>
              <a:buFont typeface="Wingdings" pitchFamily="2" charset="2"/>
              <a:buChar char="Ø"/>
            </a:pPr>
            <a:endParaRPr lang="en-US" dirty="0" smtClean="0"/>
          </a:p>
          <a:p>
            <a:pPr>
              <a:buFont typeface="Wingdings" pitchFamily="2" charset="2"/>
              <a:buChar char="Ø"/>
            </a:pPr>
            <a:r>
              <a:rPr lang="en-US" dirty="0" smtClean="0"/>
              <a:t> AAI     -   PEB work  at AAI hangar  (Aug’2008)</a:t>
            </a:r>
          </a:p>
          <a:p>
            <a:endParaRPr lang="en-US" dirty="0" smtClean="0"/>
          </a:p>
          <a:p>
            <a:pPr>
              <a:buFont typeface="Wingdings" pitchFamily="2" charset="2"/>
              <a:buChar char="Ø"/>
            </a:pPr>
            <a:r>
              <a:rPr lang="en-US" dirty="0" smtClean="0"/>
              <a:t> AAI     -   PEB work  at AAI Cargo (Jun’2018)</a:t>
            </a:r>
          </a:p>
          <a:p>
            <a:pPr>
              <a:buFont typeface="Wingdings" pitchFamily="2" charset="2"/>
              <a:buChar char="Ø"/>
            </a:pPr>
            <a:endParaRPr lang="en-US" dirty="0" smtClean="0"/>
          </a:p>
          <a:p>
            <a:pPr>
              <a:buFont typeface="Wingdings" pitchFamily="2" charset="2"/>
              <a:buChar char="Ø"/>
            </a:pPr>
            <a:r>
              <a:rPr lang="en-US" dirty="0" smtClean="0"/>
              <a:t> AAI     -   Structural  work  at AAI </a:t>
            </a:r>
            <a:r>
              <a:rPr lang="en-US" dirty="0" err="1" smtClean="0"/>
              <a:t>chennai</a:t>
            </a:r>
            <a:r>
              <a:rPr lang="en-US" dirty="0" smtClean="0"/>
              <a:t> </a:t>
            </a:r>
          </a:p>
          <a:p>
            <a:r>
              <a:rPr lang="en-US" dirty="0" smtClean="0"/>
              <a:t>                  A. Canopy on airside &amp; city Side (Mar’2017)</a:t>
            </a:r>
          </a:p>
          <a:p>
            <a:r>
              <a:rPr lang="en-US" dirty="0" smtClean="0"/>
              <a:t>                  B. Structural Cradle System  (May’2018)</a:t>
            </a:r>
          </a:p>
          <a:p>
            <a:endParaRPr lang="en-US" dirty="0" smtClean="0"/>
          </a:p>
          <a:p>
            <a:pPr>
              <a:buFont typeface="Wingdings" pitchFamily="2" charset="2"/>
              <a:buChar char="Ø"/>
            </a:pPr>
            <a:r>
              <a:rPr lang="en-US" dirty="0"/>
              <a:t> </a:t>
            </a:r>
            <a:r>
              <a:rPr lang="en-US" dirty="0" smtClean="0"/>
              <a:t>AAI     -    Structural paint  work at AAI </a:t>
            </a:r>
            <a:r>
              <a:rPr lang="en-US" dirty="0" err="1" smtClean="0"/>
              <a:t>chennai</a:t>
            </a:r>
            <a:r>
              <a:rPr lang="en-US" dirty="0" smtClean="0"/>
              <a:t>(Mar’18)</a:t>
            </a:r>
          </a:p>
          <a:p>
            <a:endParaRPr lang="en-US" dirty="0" smtClean="0"/>
          </a:p>
          <a:p>
            <a:pPr>
              <a:buFont typeface="Wingdings" pitchFamily="2" charset="2"/>
              <a:buChar char="Ø"/>
            </a:pPr>
            <a:r>
              <a:rPr lang="en-US" dirty="0" smtClean="0"/>
              <a:t>CPWD   -    Structural work at Chennai Trade centre Hall No</a:t>
            </a:r>
          </a:p>
          <a:p>
            <a:r>
              <a:rPr lang="en-US" dirty="0" smtClean="0"/>
              <a:t>                   III (Nov’2007)</a:t>
            </a:r>
            <a:endParaRPr lang="en-I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857224" y="714356"/>
            <a:ext cx="6125629" cy="369332"/>
          </a:xfrm>
          <a:prstGeom prst="rect">
            <a:avLst/>
          </a:prstGeom>
          <a:noFill/>
        </p:spPr>
        <p:txBody>
          <a:bodyPr wrap="square" rtlCol="0">
            <a:spAutoFit/>
          </a:bodyPr>
          <a:lstStyle/>
          <a:p>
            <a:r>
              <a:rPr lang="en-US" b="1" dirty="0" smtClean="0"/>
              <a:t>IGCAR – HTER Building work at </a:t>
            </a:r>
            <a:r>
              <a:rPr lang="en-US" b="1" dirty="0" err="1" smtClean="0"/>
              <a:t>Kalpakkam</a:t>
            </a:r>
            <a:endParaRPr lang="en-IN" b="1" dirty="0"/>
          </a:p>
        </p:txBody>
      </p:sp>
      <p:pic>
        <p:nvPicPr>
          <p:cNvPr id="5" name="Picture 4" descr="C:\Documents and Settings\nadarajan\Desktop\New Folder\DSC00308.JPG"/>
          <p:cNvPicPr/>
          <p:nvPr/>
        </p:nvPicPr>
        <p:blipFill>
          <a:blip r:embed="rId3" cstate="print"/>
          <a:srcRect/>
          <a:stretch>
            <a:fillRect/>
          </a:stretch>
        </p:blipFill>
        <p:spPr bwMode="auto">
          <a:xfrm>
            <a:off x="928662" y="1500174"/>
            <a:ext cx="2071702" cy="1800225"/>
          </a:xfrm>
          <a:prstGeom prst="rect">
            <a:avLst/>
          </a:prstGeom>
          <a:noFill/>
          <a:ln w="9525">
            <a:noFill/>
            <a:miter lim="800000"/>
            <a:headEnd/>
            <a:tailEnd/>
          </a:ln>
        </p:spPr>
      </p:pic>
      <p:pic>
        <p:nvPicPr>
          <p:cNvPr id="6" name="Picture 5" descr="C:\Documents and Settings\nadarajan\Desktop\HTER - Rafter - Erection\DSC00460.JPG"/>
          <p:cNvPicPr/>
          <p:nvPr/>
        </p:nvPicPr>
        <p:blipFill>
          <a:blip r:embed="rId4" cstate="print"/>
          <a:srcRect/>
          <a:stretch>
            <a:fillRect/>
          </a:stretch>
        </p:blipFill>
        <p:spPr bwMode="auto">
          <a:xfrm>
            <a:off x="3214678" y="1500174"/>
            <a:ext cx="2286016" cy="1785950"/>
          </a:xfrm>
          <a:prstGeom prst="rect">
            <a:avLst/>
          </a:prstGeom>
          <a:noFill/>
          <a:ln w="9525">
            <a:noFill/>
            <a:miter lim="800000"/>
            <a:headEnd/>
            <a:tailEnd/>
          </a:ln>
        </p:spPr>
      </p:pic>
      <p:pic>
        <p:nvPicPr>
          <p:cNvPr id="7" name="Picture 6" descr="G:\Projects 2012-13\IGCAR-HTER\IGCAR Photos-18.07.14\HTER-Photos\DSCN0287.jpg"/>
          <p:cNvPicPr/>
          <p:nvPr/>
        </p:nvPicPr>
        <p:blipFill>
          <a:blip r:embed="rId5" cstate="print"/>
          <a:srcRect/>
          <a:stretch>
            <a:fillRect/>
          </a:stretch>
        </p:blipFill>
        <p:spPr bwMode="auto">
          <a:xfrm>
            <a:off x="928662" y="3714752"/>
            <a:ext cx="2500330" cy="2214578"/>
          </a:xfrm>
          <a:prstGeom prst="rect">
            <a:avLst/>
          </a:prstGeom>
          <a:noFill/>
          <a:ln w="9525">
            <a:noFill/>
            <a:miter lim="800000"/>
            <a:headEnd/>
            <a:tailEnd/>
          </a:ln>
        </p:spPr>
      </p:pic>
      <p:pic>
        <p:nvPicPr>
          <p:cNvPr id="8" name="Picture 7" descr="G:\Projects 2012-13\IGCAR-HTER\IGCAR Photos-18.07.14\HTER-Photos\FSCN0300.jpg"/>
          <p:cNvPicPr/>
          <p:nvPr/>
        </p:nvPicPr>
        <p:blipFill>
          <a:blip r:embed="rId6" cstate="print"/>
          <a:srcRect/>
          <a:stretch>
            <a:fillRect/>
          </a:stretch>
        </p:blipFill>
        <p:spPr bwMode="auto">
          <a:xfrm>
            <a:off x="3571868" y="3571876"/>
            <a:ext cx="1897685" cy="2324104"/>
          </a:xfrm>
          <a:prstGeom prst="rect">
            <a:avLst/>
          </a:prstGeom>
          <a:noFill/>
          <a:ln w="9525">
            <a:noFill/>
            <a:miter lim="800000"/>
            <a:headEnd/>
            <a:tailEnd/>
          </a:ln>
        </p:spPr>
      </p:pic>
      <p:sp>
        <p:nvSpPr>
          <p:cNvPr id="9" name="TextBox 8"/>
          <p:cNvSpPr txBox="1"/>
          <p:nvPr/>
        </p:nvSpPr>
        <p:spPr>
          <a:xfrm>
            <a:off x="5857884" y="2357430"/>
            <a:ext cx="3421724" cy="3416320"/>
          </a:xfrm>
          <a:prstGeom prst="rect">
            <a:avLst/>
          </a:prstGeom>
          <a:noFill/>
        </p:spPr>
        <p:txBody>
          <a:bodyPr wrap="square" rtlCol="0">
            <a:spAutoFit/>
          </a:bodyPr>
          <a:lstStyle/>
          <a:p>
            <a:pPr>
              <a:buFont typeface="Wingdings" pitchFamily="2" charset="2"/>
              <a:buChar char="v"/>
            </a:pPr>
            <a:r>
              <a:rPr lang="en-US" dirty="0" smtClean="0"/>
              <a:t>The height of the </a:t>
            </a:r>
          </a:p>
          <a:p>
            <a:r>
              <a:rPr lang="en-US" dirty="0" smtClean="0"/>
              <a:t>   Building 23 </a:t>
            </a:r>
            <a:r>
              <a:rPr lang="en-US" dirty="0" err="1" smtClean="0"/>
              <a:t>Mtrs</a:t>
            </a:r>
            <a:r>
              <a:rPr lang="en-US" dirty="0" smtClean="0"/>
              <a:t> ,</a:t>
            </a:r>
          </a:p>
          <a:p>
            <a:pPr>
              <a:buFont typeface="Wingdings" pitchFamily="2" charset="2"/>
              <a:buChar char="v"/>
            </a:pPr>
            <a:r>
              <a:rPr lang="en-US" dirty="0" smtClean="0"/>
              <a:t>50mm </a:t>
            </a:r>
            <a:r>
              <a:rPr lang="en-US" dirty="0" err="1" smtClean="0"/>
              <a:t>thk</a:t>
            </a:r>
            <a:r>
              <a:rPr lang="en-US" dirty="0" smtClean="0"/>
              <a:t> </a:t>
            </a:r>
            <a:r>
              <a:rPr lang="en-US" dirty="0" err="1" smtClean="0"/>
              <a:t>sandwitch</a:t>
            </a:r>
            <a:r>
              <a:rPr lang="en-US" dirty="0" smtClean="0"/>
              <a:t> </a:t>
            </a:r>
          </a:p>
          <a:p>
            <a:r>
              <a:rPr lang="en-US" dirty="0"/>
              <a:t> </a:t>
            </a:r>
            <a:r>
              <a:rPr lang="en-US" dirty="0" smtClean="0"/>
              <a:t>  Panel for roofing and </a:t>
            </a:r>
          </a:p>
          <a:p>
            <a:r>
              <a:rPr lang="en-US" dirty="0"/>
              <a:t> </a:t>
            </a:r>
            <a:r>
              <a:rPr lang="en-US" dirty="0" smtClean="0"/>
              <a:t>  </a:t>
            </a:r>
            <a:r>
              <a:rPr lang="en-US" dirty="0" err="1" smtClean="0"/>
              <a:t>Wallpanels</a:t>
            </a:r>
            <a:endParaRPr lang="en-US" dirty="0"/>
          </a:p>
          <a:p>
            <a:pPr>
              <a:buFont typeface="Wingdings" pitchFamily="2" charset="2"/>
              <a:buChar char="v"/>
            </a:pPr>
            <a:r>
              <a:rPr lang="en-US" dirty="0" smtClean="0"/>
              <a:t>Including foundation </a:t>
            </a:r>
          </a:p>
          <a:p>
            <a:r>
              <a:rPr lang="en-US" dirty="0"/>
              <a:t> </a:t>
            </a:r>
            <a:r>
              <a:rPr lang="en-US" dirty="0" smtClean="0"/>
              <a:t>  And civil works </a:t>
            </a:r>
          </a:p>
          <a:p>
            <a:pPr>
              <a:buFont typeface="Wingdings" pitchFamily="2" charset="2"/>
              <a:buChar char="v"/>
            </a:pPr>
            <a:r>
              <a:rPr lang="en-US" dirty="0" smtClean="0"/>
              <a:t>Total value of Project </a:t>
            </a:r>
          </a:p>
          <a:p>
            <a:r>
              <a:rPr lang="en-US" dirty="0" smtClean="0"/>
              <a:t>   Rs.506.00L(</a:t>
            </a:r>
            <a:r>
              <a:rPr lang="en-US" dirty="0" err="1" smtClean="0"/>
              <a:t>Enhansed</a:t>
            </a:r>
            <a:endParaRPr lang="en-US" dirty="0" smtClean="0"/>
          </a:p>
          <a:p>
            <a:r>
              <a:rPr lang="en-US" dirty="0" smtClean="0"/>
              <a:t>   Value 7% per annum  </a:t>
            </a:r>
          </a:p>
          <a:p>
            <a:r>
              <a:rPr lang="en-US" dirty="0"/>
              <a:t> </a:t>
            </a:r>
            <a:r>
              <a:rPr lang="en-US" dirty="0" smtClean="0"/>
              <a:t>  Rs. 759.36L)</a:t>
            </a:r>
          </a:p>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5" name="TextBox 4"/>
          <p:cNvSpPr txBox="1"/>
          <p:nvPr/>
        </p:nvSpPr>
        <p:spPr>
          <a:xfrm>
            <a:off x="2143109" y="857232"/>
            <a:ext cx="5500726" cy="369332"/>
          </a:xfrm>
          <a:prstGeom prst="rect">
            <a:avLst/>
          </a:prstGeom>
          <a:noFill/>
        </p:spPr>
        <p:txBody>
          <a:bodyPr wrap="square" rtlCol="0">
            <a:spAutoFit/>
          </a:bodyPr>
          <a:lstStyle/>
          <a:p>
            <a:r>
              <a:rPr lang="en-US" b="1" dirty="0" smtClean="0"/>
              <a:t>BARC – PEB WORK AT VISHAKAPATNAM </a:t>
            </a:r>
            <a:endParaRPr lang="en-IN" b="1" dirty="0"/>
          </a:p>
        </p:txBody>
      </p:sp>
      <p:pic>
        <p:nvPicPr>
          <p:cNvPr id="6" name="Picture 5"/>
          <p:cNvPicPr/>
          <p:nvPr/>
        </p:nvPicPr>
        <p:blipFill>
          <a:blip r:embed="rId3"/>
          <a:srcRect/>
          <a:stretch>
            <a:fillRect/>
          </a:stretch>
        </p:blipFill>
        <p:spPr bwMode="auto">
          <a:xfrm>
            <a:off x="714348" y="1643050"/>
            <a:ext cx="2214578" cy="2143140"/>
          </a:xfrm>
          <a:prstGeom prst="rect">
            <a:avLst/>
          </a:prstGeom>
          <a:noFill/>
          <a:ln w="9525">
            <a:noFill/>
            <a:miter lim="800000"/>
            <a:headEnd/>
            <a:tailEnd/>
          </a:ln>
        </p:spPr>
      </p:pic>
      <p:pic>
        <p:nvPicPr>
          <p:cNvPr id="8" name="Picture 7"/>
          <p:cNvPicPr/>
          <p:nvPr/>
        </p:nvPicPr>
        <p:blipFill>
          <a:blip r:embed="rId4"/>
          <a:srcRect/>
          <a:stretch>
            <a:fillRect/>
          </a:stretch>
        </p:blipFill>
        <p:spPr bwMode="auto">
          <a:xfrm>
            <a:off x="3071802" y="1643050"/>
            <a:ext cx="2428892" cy="2214578"/>
          </a:xfrm>
          <a:prstGeom prst="rect">
            <a:avLst/>
          </a:prstGeom>
          <a:noFill/>
          <a:ln w="9525">
            <a:noFill/>
            <a:miter lim="800000"/>
            <a:headEnd/>
            <a:tailEnd/>
          </a:ln>
        </p:spPr>
      </p:pic>
      <p:pic>
        <p:nvPicPr>
          <p:cNvPr id="9" name="Picture 8"/>
          <p:cNvPicPr/>
          <p:nvPr/>
        </p:nvPicPr>
        <p:blipFill>
          <a:blip r:embed="rId5"/>
          <a:srcRect/>
          <a:stretch>
            <a:fillRect/>
          </a:stretch>
        </p:blipFill>
        <p:spPr bwMode="auto">
          <a:xfrm>
            <a:off x="5643570" y="1643050"/>
            <a:ext cx="2757486" cy="2228854"/>
          </a:xfrm>
          <a:prstGeom prst="rect">
            <a:avLst/>
          </a:prstGeom>
          <a:noFill/>
          <a:ln w="9525">
            <a:noFill/>
            <a:miter lim="800000"/>
            <a:headEnd/>
            <a:tailEnd/>
          </a:ln>
        </p:spPr>
      </p:pic>
      <p:sp>
        <p:nvSpPr>
          <p:cNvPr id="10" name="TextBox 9"/>
          <p:cNvSpPr txBox="1"/>
          <p:nvPr/>
        </p:nvSpPr>
        <p:spPr>
          <a:xfrm>
            <a:off x="1214414" y="4714884"/>
            <a:ext cx="7127822" cy="1200329"/>
          </a:xfrm>
          <a:prstGeom prst="rect">
            <a:avLst/>
          </a:prstGeom>
          <a:noFill/>
        </p:spPr>
        <p:txBody>
          <a:bodyPr wrap="square" rtlCol="0">
            <a:spAutoFit/>
          </a:bodyPr>
          <a:lstStyle/>
          <a:p>
            <a:pPr>
              <a:buFont typeface="Wingdings" pitchFamily="2" charset="2"/>
              <a:buChar char="v"/>
            </a:pPr>
            <a:r>
              <a:rPr lang="en-US" dirty="0" smtClean="0"/>
              <a:t>Design and executed of PEB including </a:t>
            </a:r>
          </a:p>
          <a:p>
            <a:r>
              <a:rPr lang="en-US" dirty="0" smtClean="0"/>
              <a:t>   standing seam roofing sheet Total Area of 2500 </a:t>
            </a:r>
            <a:r>
              <a:rPr lang="en-US" dirty="0" err="1" smtClean="0"/>
              <a:t>sqm</a:t>
            </a:r>
            <a:r>
              <a:rPr lang="en-US" dirty="0" smtClean="0"/>
              <a:t> </a:t>
            </a:r>
          </a:p>
          <a:p>
            <a:r>
              <a:rPr lang="en-US" dirty="0"/>
              <a:t> </a:t>
            </a:r>
            <a:r>
              <a:rPr lang="en-US" dirty="0" smtClean="0"/>
              <a:t> (App.) – to a value of Rs.404.54L </a:t>
            </a:r>
          </a:p>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2071671" y="1000108"/>
            <a:ext cx="5572164" cy="369332"/>
          </a:xfrm>
          <a:prstGeom prst="rect">
            <a:avLst/>
          </a:prstGeom>
          <a:noFill/>
        </p:spPr>
        <p:txBody>
          <a:bodyPr wrap="square" rtlCol="0">
            <a:spAutoFit/>
          </a:bodyPr>
          <a:lstStyle/>
          <a:p>
            <a:r>
              <a:rPr lang="en-US" dirty="0" smtClean="0"/>
              <a:t>TFS – PEB WORK AT AAI CHENNAI AIRPORT</a:t>
            </a:r>
            <a:endParaRPr lang="en-IN" dirty="0"/>
          </a:p>
        </p:txBody>
      </p:sp>
      <p:pic>
        <p:nvPicPr>
          <p:cNvPr id="6" name="Picture 5"/>
          <p:cNvPicPr/>
          <p:nvPr/>
        </p:nvPicPr>
        <p:blipFill>
          <a:blip r:embed="rId3"/>
          <a:srcRect/>
          <a:stretch>
            <a:fillRect/>
          </a:stretch>
        </p:blipFill>
        <p:spPr bwMode="auto">
          <a:xfrm>
            <a:off x="4786314" y="1928802"/>
            <a:ext cx="3048000" cy="2714644"/>
          </a:xfrm>
          <a:prstGeom prst="rect">
            <a:avLst/>
          </a:prstGeom>
          <a:noFill/>
          <a:ln w="9525">
            <a:noFill/>
            <a:miter lim="800000"/>
            <a:headEnd/>
            <a:tailEnd/>
          </a:ln>
        </p:spPr>
      </p:pic>
      <p:pic>
        <p:nvPicPr>
          <p:cNvPr id="7" name="Picture 6"/>
          <p:cNvPicPr/>
          <p:nvPr/>
        </p:nvPicPr>
        <p:blipFill>
          <a:blip r:embed="rId4"/>
          <a:srcRect/>
          <a:stretch>
            <a:fillRect/>
          </a:stretch>
        </p:blipFill>
        <p:spPr bwMode="auto">
          <a:xfrm>
            <a:off x="642910" y="2143116"/>
            <a:ext cx="3857652" cy="2500330"/>
          </a:xfrm>
          <a:prstGeom prst="rect">
            <a:avLst/>
          </a:prstGeom>
          <a:noFill/>
          <a:ln w="9525">
            <a:noFill/>
            <a:miter lim="800000"/>
            <a:headEnd/>
            <a:tailEnd/>
          </a:ln>
        </p:spPr>
      </p:pic>
      <p:sp>
        <p:nvSpPr>
          <p:cNvPr id="8" name="TextBox 7"/>
          <p:cNvSpPr txBox="1"/>
          <p:nvPr/>
        </p:nvSpPr>
        <p:spPr>
          <a:xfrm>
            <a:off x="857224" y="4857760"/>
            <a:ext cx="7381060" cy="1200329"/>
          </a:xfrm>
          <a:prstGeom prst="rect">
            <a:avLst/>
          </a:prstGeom>
          <a:noFill/>
        </p:spPr>
        <p:txBody>
          <a:bodyPr wrap="none" rtlCol="0">
            <a:spAutoFit/>
          </a:bodyPr>
          <a:lstStyle/>
          <a:p>
            <a:pPr>
              <a:buFont typeface="Wingdings" pitchFamily="2" charset="2"/>
              <a:buChar char="v"/>
            </a:pPr>
            <a:r>
              <a:rPr lang="en-US" dirty="0" smtClean="0"/>
              <a:t>The cloud kitchen design and executed for TFS </a:t>
            </a:r>
          </a:p>
          <a:p>
            <a:r>
              <a:rPr lang="en-US" dirty="0" smtClean="0"/>
              <a:t>   To a total area of 3000 </a:t>
            </a:r>
            <a:r>
              <a:rPr lang="en-US" dirty="0" err="1" smtClean="0"/>
              <a:t>sqm</a:t>
            </a:r>
            <a:r>
              <a:rPr lang="en-US" dirty="0" smtClean="0"/>
              <a:t> (App.) – total value -550 </a:t>
            </a:r>
            <a:r>
              <a:rPr lang="en-US" dirty="0" err="1" smtClean="0"/>
              <a:t>Lakhs</a:t>
            </a:r>
            <a:endParaRPr lang="en-US" dirty="0" smtClean="0"/>
          </a:p>
          <a:p>
            <a:pPr>
              <a:buFont typeface="Wingdings" pitchFamily="2" charset="2"/>
              <a:buChar char="v"/>
            </a:pPr>
            <a:r>
              <a:rPr lang="en-US" dirty="0"/>
              <a:t> </a:t>
            </a:r>
            <a:r>
              <a:rPr lang="en-US" dirty="0" smtClean="0"/>
              <a:t>Steel building with decking sheet along with exterior </a:t>
            </a:r>
          </a:p>
          <a:p>
            <a:r>
              <a:rPr lang="en-US" dirty="0" smtClean="0"/>
              <a:t>   Finishes with mezzanine floor.</a:t>
            </a:r>
            <a:endParaRPr lang="en-I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857224" y="785794"/>
            <a:ext cx="6520708" cy="369332"/>
          </a:xfrm>
          <a:prstGeom prst="rect">
            <a:avLst/>
          </a:prstGeom>
          <a:noFill/>
        </p:spPr>
        <p:txBody>
          <a:bodyPr wrap="square" rtlCol="0">
            <a:spAutoFit/>
          </a:bodyPr>
          <a:lstStyle/>
          <a:p>
            <a:r>
              <a:rPr lang="en-US" b="1" dirty="0" smtClean="0"/>
              <a:t>AAI – Structural painting  work at Chennai </a:t>
            </a:r>
            <a:endParaRPr lang="en-IN" b="1" dirty="0"/>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928662" y="1571612"/>
            <a:ext cx="2266951" cy="1785950"/>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357554" y="1571612"/>
            <a:ext cx="2286016" cy="4500594"/>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928662" y="3429000"/>
            <a:ext cx="2286016" cy="2643206"/>
          </a:xfrm>
          <a:prstGeom prst="rect">
            <a:avLst/>
          </a:prstGeom>
          <a:noFill/>
          <a:ln>
            <a:noFill/>
          </a:ln>
        </p:spPr>
      </p:pic>
      <p:sp>
        <p:nvSpPr>
          <p:cNvPr id="8" name="TextBox 7"/>
          <p:cNvSpPr txBox="1"/>
          <p:nvPr/>
        </p:nvSpPr>
        <p:spPr>
          <a:xfrm>
            <a:off x="5664393" y="2000240"/>
            <a:ext cx="3135795" cy="3970318"/>
          </a:xfrm>
          <a:prstGeom prst="rect">
            <a:avLst/>
          </a:prstGeom>
          <a:noFill/>
        </p:spPr>
        <p:txBody>
          <a:bodyPr wrap="none" rtlCol="0">
            <a:spAutoFit/>
          </a:bodyPr>
          <a:lstStyle/>
          <a:p>
            <a:pPr>
              <a:buFont typeface="Wingdings" pitchFamily="2" charset="2"/>
              <a:buChar char="v"/>
            </a:pPr>
            <a:r>
              <a:rPr lang="en-US" dirty="0" smtClean="0"/>
              <a:t> Structural painting</a:t>
            </a:r>
          </a:p>
          <a:p>
            <a:r>
              <a:rPr lang="en-US" dirty="0"/>
              <a:t> </a:t>
            </a:r>
            <a:r>
              <a:rPr lang="en-US" dirty="0" smtClean="0"/>
              <a:t>   To a max. height of </a:t>
            </a:r>
          </a:p>
          <a:p>
            <a:r>
              <a:rPr lang="en-US" dirty="0" smtClean="0"/>
              <a:t>    30 </a:t>
            </a:r>
            <a:r>
              <a:rPr lang="en-US" dirty="0" err="1" smtClean="0"/>
              <a:t>Mtrs</a:t>
            </a:r>
            <a:r>
              <a:rPr lang="en-US" dirty="0" smtClean="0"/>
              <a:t>. </a:t>
            </a:r>
          </a:p>
          <a:p>
            <a:pPr>
              <a:buFont typeface="Wingdings" pitchFamily="2" charset="2"/>
              <a:buChar char="v"/>
            </a:pPr>
            <a:r>
              <a:rPr lang="en-US" dirty="0" smtClean="0"/>
              <a:t>  To the terminal </a:t>
            </a:r>
          </a:p>
          <a:p>
            <a:r>
              <a:rPr lang="en-US" dirty="0" smtClean="0"/>
              <a:t>    Building of </a:t>
            </a:r>
            <a:r>
              <a:rPr lang="en-US" dirty="0" err="1" smtClean="0"/>
              <a:t>chennai</a:t>
            </a:r>
            <a:r>
              <a:rPr lang="en-US" dirty="0" smtClean="0"/>
              <a:t> </a:t>
            </a:r>
          </a:p>
          <a:p>
            <a:r>
              <a:rPr lang="en-US" dirty="0"/>
              <a:t> </a:t>
            </a:r>
            <a:r>
              <a:rPr lang="en-US" dirty="0" smtClean="0"/>
              <a:t>   airport Chennai in the </a:t>
            </a:r>
          </a:p>
          <a:p>
            <a:r>
              <a:rPr lang="en-US" dirty="0" smtClean="0"/>
              <a:t>    Restricted working </a:t>
            </a:r>
          </a:p>
          <a:p>
            <a:r>
              <a:rPr lang="en-US" dirty="0"/>
              <a:t> </a:t>
            </a:r>
            <a:r>
              <a:rPr lang="en-US" dirty="0" smtClean="0"/>
              <a:t>   condition With </a:t>
            </a:r>
          </a:p>
          <a:p>
            <a:r>
              <a:rPr lang="en-US" dirty="0"/>
              <a:t> </a:t>
            </a:r>
            <a:r>
              <a:rPr lang="en-US" dirty="0" smtClean="0"/>
              <a:t>   advanced boom lift</a:t>
            </a:r>
          </a:p>
          <a:p>
            <a:pPr>
              <a:buFont typeface="Wingdings" pitchFamily="2" charset="2"/>
              <a:buChar char="v"/>
            </a:pPr>
            <a:r>
              <a:rPr lang="en-US" dirty="0"/>
              <a:t> </a:t>
            </a:r>
            <a:r>
              <a:rPr lang="en-US" dirty="0" smtClean="0"/>
              <a:t> To a value of Project </a:t>
            </a:r>
          </a:p>
          <a:p>
            <a:r>
              <a:rPr lang="en-US" dirty="0"/>
              <a:t> </a:t>
            </a:r>
            <a:r>
              <a:rPr lang="en-US" dirty="0" smtClean="0"/>
              <a:t>    Rs.484.25L</a:t>
            </a:r>
          </a:p>
          <a:p>
            <a:endParaRPr lang="en-US" dirty="0" smtClean="0"/>
          </a:p>
          <a:p>
            <a:endParaRPr lang="en-US" dirty="0" smtClean="0"/>
          </a:p>
          <a:p>
            <a:endParaRPr lang="en-I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1071538" y="1071546"/>
            <a:ext cx="5994077" cy="369332"/>
          </a:xfrm>
          <a:prstGeom prst="rect">
            <a:avLst/>
          </a:prstGeom>
          <a:noFill/>
        </p:spPr>
        <p:txBody>
          <a:bodyPr wrap="none" rtlCol="0">
            <a:spAutoFit/>
          </a:bodyPr>
          <a:lstStyle/>
          <a:p>
            <a:r>
              <a:rPr lang="en-US" dirty="0" smtClean="0"/>
              <a:t>CREATORS ENGINEERS AND INTERIORS PVT LTD </a:t>
            </a:r>
            <a:endParaRPr lang="en-IN" dirty="0"/>
          </a:p>
        </p:txBody>
      </p:sp>
      <p:sp>
        <p:nvSpPr>
          <p:cNvPr id="5" name="Rectangle 4"/>
          <p:cNvSpPr/>
          <p:nvPr/>
        </p:nvSpPr>
        <p:spPr>
          <a:xfrm>
            <a:off x="1285853" y="1857364"/>
            <a:ext cx="6715172" cy="3416320"/>
          </a:xfrm>
          <a:prstGeom prst="rect">
            <a:avLst/>
          </a:prstGeom>
        </p:spPr>
        <p:txBody>
          <a:bodyPr wrap="square">
            <a:spAutoFit/>
          </a:bodyPr>
          <a:lstStyle/>
          <a:p>
            <a:r>
              <a:rPr lang="en-US" b="1" dirty="0" smtClean="0"/>
              <a:t>INTERIORS  &amp; CIVIL – A few Projects</a:t>
            </a:r>
          </a:p>
          <a:p>
            <a:endParaRPr lang="en-US" b="1" dirty="0"/>
          </a:p>
          <a:p>
            <a:pPr>
              <a:buFont typeface="Wingdings" pitchFamily="2" charset="2"/>
              <a:buChar char="Ø"/>
            </a:pPr>
            <a:r>
              <a:rPr lang="en-US" b="1" dirty="0" smtClean="0"/>
              <a:t> </a:t>
            </a:r>
            <a:r>
              <a:rPr lang="en-US" dirty="0" smtClean="0"/>
              <a:t>Extension of Existing  bus lounge / SHA at T-1 (Civil </a:t>
            </a:r>
          </a:p>
          <a:p>
            <a:r>
              <a:rPr lang="en-US" b="1" dirty="0" smtClean="0"/>
              <a:t>    </a:t>
            </a:r>
            <a:r>
              <a:rPr lang="en-US" dirty="0" smtClean="0"/>
              <a:t>works)</a:t>
            </a:r>
          </a:p>
          <a:p>
            <a:endParaRPr lang="en-US" dirty="0" smtClean="0"/>
          </a:p>
          <a:p>
            <a:pPr>
              <a:buFont typeface="Wingdings" pitchFamily="2" charset="2"/>
              <a:buChar char="Ø"/>
            </a:pPr>
            <a:r>
              <a:rPr lang="en-US" b="1" dirty="0" smtClean="0"/>
              <a:t> </a:t>
            </a:r>
            <a:r>
              <a:rPr lang="en-US" dirty="0" smtClean="0"/>
              <a:t>Interiors – Partition work at BSNL </a:t>
            </a:r>
            <a:r>
              <a:rPr lang="en-US" dirty="0" err="1" smtClean="0"/>
              <a:t>Greams</a:t>
            </a:r>
            <a:r>
              <a:rPr lang="en-US" dirty="0" smtClean="0"/>
              <a:t> Road </a:t>
            </a:r>
          </a:p>
          <a:p>
            <a:r>
              <a:rPr lang="en-US" dirty="0" smtClean="0"/>
              <a:t>   (CPWD Project)</a:t>
            </a:r>
          </a:p>
          <a:p>
            <a:endParaRPr lang="en-US" dirty="0" smtClean="0"/>
          </a:p>
          <a:p>
            <a:pPr>
              <a:buFont typeface="Wingdings" pitchFamily="2" charset="2"/>
              <a:buChar char="Ø"/>
            </a:pPr>
            <a:r>
              <a:rPr lang="en-US" b="1" dirty="0"/>
              <a:t> </a:t>
            </a:r>
            <a:r>
              <a:rPr lang="en-US" dirty="0" smtClean="0"/>
              <a:t>Refurbishment and Interior design to NPTEL and CCE </a:t>
            </a:r>
          </a:p>
          <a:p>
            <a:r>
              <a:rPr lang="en-US" b="1" dirty="0" smtClean="0"/>
              <a:t>    </a:t>
            </a:r>
            <a:r>
              <a:rPr lang="en-US" dirty="0" smtClean="0"/>
              <a:t>Project</a:t>
            </a:r>
          </a:p>
          <a:p>
            <a:endParaRPr lang="en-US" dirty="0" smtClean="0"/>
          </a:p>
          <a:p>
            <a:pPr>
              <a:buFont typeface="Wingdings" pitchFamily="2" charset="2"/>
              <a:buChar char="Ø"/>
            </a:pPr>
            <a:r>
              <a:rPr lang="en-US" b="1" dirty="0"/>
              <a:t> </a:t>
            </a:r>
            <a:r>
              <a:rPr lang="en-US" dirty="0" err="1" smtClean="0"/>
              <a:t>Facelifting</a:t>
            </a:r>
            <a:r>
              <a:rPr lang="en-US" dirty="0" smtClean="0"/>
              <a:t> work at IOB Main building central office </a:t>
            </a:r>
            <a:endParaRPr lang="en-US" b="1" dirty="0"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285853" y="836712"/>
            <a:ext cx="7318595" cy="5355312"/>
          </a:xfrm>
          <a:prstGeom prst="rect">
            <a:avLst/>
          </a:prstGeom>
        </p:spPr>
        <p:txBody>
          <a:bodyPr wrap="square">
            <a:spAutoFit/>
          </a:bodyPr>
          <a:lstStyle/>
          <a:p>
            <a:endParaRPr lang="en-US" b="1" dirty="0" smtClean="0"/>
          </a:p>
          <a:p>
            <a:endParaRPr lang="en-US" b="1" dirty="0"/>
          </a:p>
          <a:p>
            <a:pPr>
              <a:buFont typeface="Wingdings" pitchFamily="2" charset="2"/>
              <a:buChar char="Ø"/>
            </a:pPr>
            <a:r>
              <a:rPr lang="en-US" b="1" dirty="0" smtClean="0"/>
              <a:t> </a:t>
            </a:r>
            <a:r>
              <a:rPr lang="en-US" dirty="0" smtClean="0"/>
              <a:t>Infrastructure work at AAI Chennai Airport Projects</a:t>
            </a:r>
          </a:p>
          <a:p>
            <a:endParaRPr lang="en-US" dirty="0" smtClean="0"/>
          </a:p>
          <a:p>
            <a:pPr>
              <a:buFont typeface="Wingdings" pitchFamily="2" charset="2"/>
              <a:buChar char="Ø"/>
            </a:pPr>
            <a:r>
              <a:rPr lang="en-US" b="1" dirty="0" smtClean="0"/>
              <a:t> </a:t>
            </a:r>
            <a:r>
              <a:rPr lang="en-US" dirty="0" smtClean="0"/>
              <a:t>Interiors </a:t>
            </a:r>
            <a:r>
              <a:rPr lang="en-US" dirty="0"/>
              <a:t> </a:t>
            </a:r>
            <a:r>
              <a:rPr lang="en-US" dirty="0" smtClean="0"/>
              <a:t>works at Hindustan  University , Padur</a:t>
            </a:r>
          </a:p>
          <a:p>
            <a:endParaRPr lang="en-US" dirty="0" smtClean="0"/>
          </a:p>
          <a:p>
            <a:pPr>
              <a:buFont typeface="Wingdings" pitchFamily="2" charset="2"/>
              <a:buChar char="Ø"/>
            </a:pPr>
            <a:r>
              <a:rPr lang="en-US" b="1" dirty="0"/>
              <a:t> </a:t>
            </a:r>
            <a:r>
              <a:rPr lang="en-US" dirty="0"/>
              <a:t>SINGARA </a:t>
            </a:r>
            <a:r>
              <a:rPr lang="en-US" dirty="0" smtClean="0"/>
              <a:t>MAHAL, </a:t>
            </a:r>
            <a:r>
              <a:rPr lang="en-US" dirty="0" err="1" smtClean="0"/>
              <a:t>Kalyana</a:t>
            </a:r>
            <a:r>
              <a:rPr lang="en-US" dirty="0" smtClean="0"/>
              <a:t> </a:t>
            </a:r>
            <a:r>
              <a:rPr lang="en-US" dirty="0" err="1" smtClean="0"/>
              <a:t>mahal</a:t>
            </a:r>
            <a:r>
              <a:rPr lang="en-US" dirty="0" smtClean="0"/>
              <a:t> work at  </a:t>
            </a:r>
            <a:r>
              <a:rPr lang="en-US" dirty="0"/>
              <a:t>KATTUR, TRICHY</a:t>
            </a:r>
            <a:endParaRPr lang="en-US" dirty="0" smtClean="0"/>
          </a:p>
          <a:p>
            <a:endParaRPr lang="en-US" dirty="0" smtClean="0"/>
          </a:p>
          <a:p>
            <a:pPr>
              <a:buFont typeface="Wingdings" pitchFamily="2" charset="2"/>
              <a:buChar char="Ø"/>
            </a:pPr>
            <a:r>
              <a:rPr lang="en-US" b="1" dirty="0"/>
              <a:t> </a:t>
            </a:r>
            <a:r>
              <a:rPr lang="en-US" dirty="0" smtClean="0"/>
              <a:t>SS </a:t>
            </a:r>
            <a:r>
              <a:rPr lang="en-US" dirty="0"/>
              <a:t>GRAND </a:t>
            </a:r>
            <a:r>
              <a:rPr lang="en-US" dirty="0" smtClean="0"/>
              <a:t>MAHAL, Work at  </a:t>
            </a:r>
            <a:r>
              <a:rPr lang="en-US" dirty="0"/>
              <a:t>KADAYANALLUR, </a:t>
            </a:r>
            <a:r>
              <a:rPr lang="en-US" dirty="0" smtClean="0"/>
              <a:t>THENKASI</a:t>
            </a:r>
          </a:p>
          <a:p>
            <a:endParaRPr lang="en-IN" dirty="0"/>
          </a:p>
          <a:p>
            <a:pPr>
              <a:buFont typeface="Wingdings" pitchFamily="2" charset="2"/>
              <a:buChar char="Ø"/>
            </a:pPr>
            <a:r>
              <a:rPr lang="en-US" dirty="0" smtClean="0"/>
              <a:t> </a:t>
            </a:r>
            <a:r>
              <a:rPr lang="en-US" dirty="0"/>
              <a:t>EMERALD PALACE, SAMAYAPURAM, </a:t>
            </a:r>
            <a:r>
              <a:rPr lang="en-US" dirty="0" smtClean="0"/>
              <a:t>TRICHY</a:t>
            </a:r>
          </a:p>
          <a:p>
            <a:pPr>
              <a:buFont typeface="Wingdings" pitchFamily="2" charset="2"/>
              <a:buChar char="Ø"/>
            </a:pPr>
            <a:endParaRPr lang="en-US" dirty="0"/>
          </a:p>
          <a:p>
            <a:pPr>
              <a:buFont typeface="Wingdings" pitchFamily="2" charset="2"/>
              <a:buChar char="Ø"/>
            </a:pPr>
            <a:r>
              <a:rPr lang="en-US" dirty="0" smtClean="0"/>
              <a:t>VANI </a:t>
            </a:r>
            <a:r>
              <a:rPr lang="en-US" dirty="0"/>
              <a:t>MAHAL  </a:t>
            </a:r>
            <a:r>
              <a:rPr lang="en-US" dirty="0" smtClean="0"/>
              <a:t>work at ARIYALUR</a:t>
            </a:r>
            <a:endParaRPr lang="en-US" dirty="0"/>
          </a:p>
          <a:p>
            <a:pPr>
              <a:buFont typeface="Wingdings" pitchFamily="2" charset="2"/>
              <a:buChar char="Ø"/>
            </a:pPr>
            <a:endParaRPr lang="en-US" dirty="0"/>
          </a:p>
          <a:p>
            <a:pPr>
              <a:buFont typeface="Wingdings" pitchFamily="2" charset="2"/>
              <a:buChar char="Ø"/>
            </a:pPr>
            <a:r>
              <a:rPr lang="en-US" dirty="0"/>
              <a:t>COMMERCIAL SHOPPING COMPLEX @ KATTUR, </a:t>
            </a:r>
            <a:r>
              <a:rPr lang="en-US" dirty="0" smtClean="0"/>
              <a:t>TRICHY</a:t>
            </a:r>
            <a:endParaRPr lang="en-IN" dirty="0"/>
          </a:p>
          <a:p>
            <a:pPr>
              <a:buFont typeface="Wingdings" pitchFamily="2" charset="2"/>
              <a:buChar char="Ø"/>
            </a:pPr>
            <a:endParaRPr lang="en-IN" dirty="0"/>
          </a:p>
          <a:p>
            <a:pPr>
              <a:buFont typeface="Wingdings" pitchFamily="2" charset="2"/>
              <a:buChar char="Ø"/>
            </a:pPr>
            <a:endParaRPr lang="en-US" dirty="0" smtClean="0"/>
          </a:p>
          <a:p>
            <a:endParaRPr lang="en-US" dirty="0"/>
          </a:p>
          <a:p>
            <a:pPr>
              <a:buFont typeface="Wingdings" pitchFamily="2" charset="2"/>
              <a:buChar char="Ø"/>
            </a:pPr>
            <a:endParaRPr lang="en-US" dirty="0" smtClean="0"/>
          </a:p>
        </p:txBody>
      </p:sp>
      <p:pic>
        <p:nvPicPr>
          <p:cNvPr id="4" name="Picture 3"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Tree>
    <p:extLst>
      <p:ext uri="{BB962C8B-B14F-4D97-AF65-F5344CB8AC3E}">
        <p14:creationId xmlns:p14="http://schemas.microsoft.com/office/powerpoint/2010/main" val="2322970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142984"/>
            <a:ext cx="8415637" cy="4801314"/>
          </a:xfrm>
          <a:prstGeom prst="rect">
            <a:avLst/>
          </a:prstGeom>
          <a:noFill/>
        </p:spPr>
        <p:txBody>
          <a:bodyPr wrap="none" rtlCol="0">
            <a:spAutoFit/>
          </a:bodyPr>
          <a:lstStyle/>
          <a:p>
            <a:r>
              <a:rPr lang="en-US" b="1" dirty="0" smtClean="0"/>
              <a:t>INTRODUCTION – M/S CEIPL </a:t>
            </a:r>
          </a:p>
          <a:p>
            <a:endParaRPr lang="en-US" b="1" dirty="0" smtClean="0"/>
          </a:p>
          <a:p>
            <a:pPr>
              <a:buFont typeface="Arial" pitchFamily="34" charset="0"/>
              <a:buChar char="•"/>
            </a:pPr>
            <a:r>
              <a:rPr lang="en-US" dirty="0"/>
              <a:t> </a:t>
            </a:r>
            <a:r>
              <a:rPr lang="en-US" dirty="0" smtClean="0"/>
              <a:t>We  are one of the growing construction company involved in </a:t>
            </a:r>
          </a:p>
          <a:p>
            <a:r>
              <a:rPr lang="en-US" dirty="0"/>
              <a:t> </a:t>
            </a:r>
            <a:r>
              <a:rPr lang="en-US" dirty="0" smtClean="0"/>
              <a:t> different  civil engineering field like PEB structures, Interior </a:t>
            </a:r>
          </a:p>
          <a:p>
            <a:r>
              <a:rPr lang="en-US" dirty="0"/>
              <a:t> </a:t>
            </a:r>
            <a:r>
              <a:rPr lang="en-US" dirty="0" smtClean="0"/>
              <a:t> decoration &amp; furnishing works, Civil works etc on composite basis.</a:t>
            </a:r>
          </a:p>
          <a:p>
            <a:endParaRPr lang="en-US" dirty="0" smtClean="0"/>
          </a:p>
          <a:p>
            <a:pPr>
              <a:buFont typeface="Arial" pitchFamily="34" charset="0"/>
              <a:buChar char="•"/>
            </a:pPr>
            <a:r>
              <a:rPr lang="en-US" dirty="0"/>
              <a:t> </a:t>
            </a:r>
            <a:r>
              <a:rPr lang="en-US" dirty="0" smtClean="0"/>
              <a:t>Execution team having 20+years experience in the respective field</a:t>
            </a:r>
          </a:p>
          <a:p>
            <a:r>
              <a:rPr lang="en-US" dirty="0" smtClean="0"/>
              <a:t>  and we have completed major projects for Airports Authority of </a:t>
            </a:r>
          </a:p>
          <a:p>
            <a:r>
              <a:rPr lang="en-US" dirty="0"/>
              <a:t> </a:t>
            </a:r>
            <a:r>
              <a:rPr lang="en-US" dirty="0" smtClean="0"/>
              <a:t> India, Chennai trade Center(CPWD) at </a:t>
            </a:r>
            <a:r>
              <a:rPr lang="en-US" dirty="0" err="1" smtClean="0"/>
              <a:t>nandambakkam</a:t>
            </a:r>
            <a:r>
              <a:rPr lang="en-US" dirty="0" smtClean="0"/>
              <a:t>, </a:t>
            </a:r>
            <a:r>
              <a:rPr lang="en-US" dirty="0" err="1" smtClean="0"/>
              <a:t>chennai</a:t>
            </a:r>
            <a:r>
              <a:rPr lang="en-US" dirty="0" smtClean="0"/>
              <a:t> </a:t>
            </a:r>
          </a:p>
          <a:p>
            <a:r>
              <a:rPr lang="en-US" dirty="0"/>
              <a:t> </a:t>
            </a:r>
            <a:r>
              <a:rPr lang="en-US" dirty="0" smtClean="0"/>
              <a:t> And BARC - </a:t>
            </a:r>
            <a:r>
              <a:rPr lang="en-US" dirty="0" err="1" smtClean="0"/>
              <a:t>Vishakapatnam</a:t>
            </a:r>
            <a:r>
              <a:rPr lang="en-US" dirty="0" smtClean="0"/>
              <a:t>, IGCAR – </a:t>
            </a:r>
            <a:r>
              <a:rPr lang="en-US" dirty="0" err="1" smtClean="0"/>
              <a:t>Kalpakkam</a:t>
            </a:r>
            <a:r>
              <a:rPr lang="en-US" dirty="0" smtClean="0"/>
              <a:t>, Indian institute</a:t>
            </a:r>
          </a:p>
          <a:p>
            <a:r>
              <a:rPr lang="en-US" dirty="0"/>
              <a:t> </a:t>
            </a:r>
            <a:r>
              <a:rPr lang="en-US" dirty="0" smtClean="0"/>
              <a:t> of Technology (IITM)  and for various banking institution, educational</a:t>
            </a:r>
          </a:p>
          <a:p>
            <a:r>
              <a:rPr lang="en-US" dirty="0" smtClean="0"/>
              <a:t>  </a:t>
            </a:r>
            <a:r>
              <a:rPr lang="en-US" dirty="0" err="1" smtClean="0"/>
              <a:t>Institions</a:t>
            </a:r>
            <a:r>
              <a:rPr lang="en-US" dirty="0" smtClean="0"/>
              <a:t>, Commercial projects  etc., </a:t>
            </a:r>
          </a:p>
          <a:p>
            <a:endParaRPr lang="en-US" dirty="0"/>
          </a:p>
          <a:p>
            <a:pPr>
              <a:buFont typeface="Arial" pitchFamily="34" charset="0"/>
              <a:buChar char="•"/>
            </a:pPr>
            <a:r>
              <a:rPr lang="en-US" dirty="0" smtClean="0"/>
              <a:t> At present we are working for Airports Authority of </a:t>
            </a:r>
            <a:r>
              <a:rPr lang="en-US" dirty="0" err="1" smtClean="0"/>
              <a:t>india</a:t>
            </a:r>
            <a:r>
              <a:rPr lang="en-US" dirty="0" smtClean="0"/>
              <a:t>, Indian </a:t>
            </a:r>
          </a:p>
          <a:p>
            <a:r>
              <a:rPr lang="en-US" dirty="0" smtClean="0"/>
              <a:t>  Institute of Technology Madras, Central public work department,</a:t>
            </a:r>
          </a:p>
          <a:p>
            <a:r>
              <a:rPr lang="en-US" dirty="0"/>
              <a:t> </a:t>
            </a:r>
            <a:r>
              <a:rPr lang="en-US" dirty="0" smtClean="0"/>
              <a:t> Indian </a:t>
            </a:r>
            <a:r>
              <a:rPr lang="en-US" dirty="0" err="1" smtClean="0"/>
              <a:t>Bank,BHEL,Central</a:t>
            </a:r>
            <a:r>
              <a:rPr lang="en-US" dirty="0" smtClean="0"/>
              <a:t> Warehouse corporation, HVF factory etc., </a:t>
            </a:r>
          </a:p>
          <a:p>
            <a:pPr>
              <a:buFont typeface="Arial" pitchFamily="34" charset="0"/>
              <a:buChar char="•"/>
            </a:pPr>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85786" y="714356"/>
            <a:ext cx="7072362" cy="646331"/>
          </a:xfrm>
          <a:prstGeom prst="rect">
            <a:avLst/>
          </a:prstGeom>
        </p:spPr>
        <p:txBody>
          <a:bodyPr wrap="square">
            <a:spAutoFit/>
          </a:bodyPr>
          <a:lstStyle/>
          <a:p>
            <a:r>
              <a:rPr lang="en-US" b="1" dirty="0" smtClean="0"/>
              <a:t>Extension of Existing  bus lounge / SHA at T-1   </a:t>
            </a:r>
          </a:p>
          <a:p>
            <a:r>
              <a:rPr lang="en-US" b="1" dirty="0" smtClean="0"/>
              <a:t>(Civil works)</a:t>
            </a:r>
          </a:p>
        </p:txBody>
      </p:sp>
      <p:sp>
        <p:nvSpPr>
          <p:cNvPr id="10242" name="AutoShape 2" descr="blob:https://web.whatsapp.com/5f49a369-6c2b-422b-b584-5400b6fcb07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0244" name="AutoShape 4" descr="blob:https://web.whatsapp.com/5f49a369-6c2b-422b-b584-5400b6fcb073"/>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0246" name="Picture 6" descr="C:\Users\Kamaraj\Desktop\workings\a8e07d10-9ff2-4f19-9852-e8c904a1ba87.jpg"/>
          <p:cNvPicPr>
            <a:picLocks noChangeAspect="1" noChangeArrowheads="1"/>
          </p:cNvPicPr>
          <p:nvPr/>
        </p:nvPicPr>
        <p:blipFill>
          <a:blip r:embed="rId3"/>
          <a:srcRect/>
          <a:stretch>
            <a:fillRect/>
          </a:stretch>
        </p:blipFill>
        <p:spPr bwMode="auto">
          <a:xfrm>
            <a:off x="785786" y="1928802"/>
            <a:ext cx="2500309" cy="1875232"/>
          </a:xfrm>
          <a:prstGeom prst="rect">
            <a:avLst/>
          </a:prstGeom>
          <a:noFill/>
        </p:spPr>
      </p:pic>
      <p:pic>
        <p:nvPicPr>
          <p:cNvPr id="10247" name="Picture 7" descr="C:\Users\Kamaraj\Desktop\workings\5f49a369-6c2b-422b-b584-5400b6fcb073.jpg"/>
          <p:cNvPicPr>
            <a:picLocks noChangeAspect="1" noChangeArrowheads="1"/>
          </p:cNvPicPr>
          <p:nvPr/>
        </p:nvPicPr>
        <p:blipFill>
          <a:blip r:embed="rId4"/>
          <a:srcRect/>
          <a:stretch>
            <a:fillRect/>
          </a:stretch>
        </p:blipFill>
        <p:spPr bwMode="auto">
          <a:xfrm>
            <a:off x="3571868" y="1928802"/>
            <a:ext cx="2667020" cy="1785950"/>
          </a:xfrm>
          <a:prstGeom prst="rect">
            <a:avLst/>
          </a:prstGeom>
          <a:noFill/>
        </p:spPr>
      </p:pic>
      <p:pic>
        <p:nvPicPr>
          <p:cNvPr id="10248" name="Picture 8" descr="C:\Users\Kamaraj\Desktop\workings\3460cf05-ad94-4cbf-98cd-a1eeb09eeb81.jpg"/>
          <p:cNvPicPr>
            <a:picLocks noChangeAspect="1" noChangeArrowheads="1"/>
          </p:cNvPicPr>
          <p:nvPr/>
        </p:nvPicPr>
        <p:blipFill>
          <a:blip r:embed="rId5"/>
          <a:srcRect/>
          <a:stretch>
            <a:fillRect/>
          </a:stretch>
        </p:blipFill>
        <p:spPr bwMode="auto">
          <a:xfrm>
            <a:off x="6357950" y="1928802"/>
            <a:ext cx="2285995" cy="1785950"/>
          </a:xfrm>
          <a:prstGeom prst="rect">
            <a:avLst/>
          </a:prstGeom>
          <a:noFill/>
        </p:spPr>
      </p:pic>
      <p:sp>
        <p:nvSpPr>
          <p:cNvPr id="10" name="TextBox 9"/>
          <p:cNvSpPr txBox="1"/>
          <p:nvPr/>
        </p:nvSpPr>
        <p:spPr>
          <a:xfrm>
            <a:off x="785786" y="4500570"/>
            <a:ext cx="8377655" cy="1477328"/>
          </a:xfrm>
          <a:prstGeom prst="rect">
            <a:avLst/>
          </a:prstGeom>
          <a:noFill/>
        </p:spPr>
        <p:txBody>
          <a:bodyPr wrap="square" rtlCol="0">
            <a:spAutoFit/>
          </a:bodyPr>
          <a:lstStyle/>
          <a:p>
            <a:pPr>
              <a:buFont typeface="Wingdings" pitchFamily="2" charset="2"/>
              <a:buChar char="v"/>
            </a:pPr>
            <a:r>
              <a:rPr lang="en-US" dirty="0" err="1" smtClean="0"/>
              <a:t>Buslounge</a:t>
            </a:r>
            <a:r>
              <a:rPr lang="en-US" dirty="0" smtClean="0"/>
              <a:t> was constructed under restricted  area and restricted </a:t>
            </a:r>
          </a:p>
          <a:p>
            <a:r>
              <a:rPr lang="en-US" dirty="0"/>
              <a:t> </a:t>
            </a:r>
            <a:r>
              <a:rPr lang="en-US" dirty="0" smtClean="0"/>
              <a:t>  time to a project value of  Rs.178.36L – Area of 1200 </a:t>
            </a:r>
            <a:r>
              <a:rPr lang="en-US" dirty="0" err="1" smtClean="0"/>
              <a:t>sqm</a:t>
            </a:r>
            <a:r>
              <a:rPr lang="en-US" dirty="0" smtClean="0"/>
              <a:t>(app)</a:t>
            </a:r>
          </a:p>
          <a:p>
            <a:endParaRPr lang="en-US" dirty="0" smtClean="0"/>
          </a:p>
          <a:p>
            <a:pPr>
              <a:buFont typeface="Wingdings" pitchFamily="2" charset="2"/>
              <a:buChar char="v"/>
            </a:pPr>
            <a:r>
              <a:rPr lang="en-US" dirty="0" smtClean="0"/>
              <a:t>Including double glazing, ACP Cladding, </a:t>
            </a:r>
            <a:r>
              <a:rPr lang="en-US" dirty="0" err="1" smtClean="0"/>
              <a:t>Tileing</a:t>
            </a:r>
            <a:r>
              <a:rPr lang="en-US" dirty="0" smtClean="0"/>
              <a:t> &amp; </a:t>
            </a:r>
            <a:r>
              <a:rPr lang="en-US" dirty="0" err="1" smtClean="0"/>
              <a:t>Falseceiling</a:t>
            </a:r>
            <a:r>
              <a:rPr lang="en-US" dirty="0" smtClean="0"/>
              <a:t> </a:t>
            </a:r>
          </a:p>
          <a:p>
            <a:r>
              <a:rPr lang="en-US" dirty="0"/>
              <a:t> </a:t>
            </a:r>
            <a:r>
              <a:rPr lang="en-US" dirty="0" smtClean="0"/>
              <a:t>  Work, partition works</a:t>
            </a:r>
            <a:endParaRPr lang="en-I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1071538" y="571480"/>
            <a:ext cx="5786462" cy="646331"/>
          </a:xfrm>
          <a:prstGeom prst="rect">
            <a:avLst/>
          </a:prstGeom>
        </p:spPr>
        <p:txBody>
          <a:bodyPr wrap="square">
            <a:spAutoFit/>
          </a:bodyPr>
          <a:lstStyle/>
          <a:p>
            <a:r>
              <a:rPr lang="en-US" b="1" dirty="0" smtClean="0"/>
              <a:t>Interiors – Partition work at BSNL </a:t>
            </a:r>
            <a:r>
              <a:rPr lang="en-US" b="1" dirty="0" err="1" smtClean="0"/>
              <a:t>Greams</a:t>
            </a:r>
            <a:r>
              <a:rPr lang="en-US" b="1" dirty="0" smtClean="0"/>
              <a:t> Road  (CPWD Project)</a:t>
            </a:r>
          </a:p>
        </p:txBody>
      </p:sp>
      <p:pic>
        <p:nvPicPr>
          <p:cNvPr id="4097" name="Picture 1" descr="C:\Users\Kamaraj\Desktop\workings\98bd4596-4dff-4d9b-b59c-4e7d38dc2af6.jpg"/>
          <p:cNvPicPr>
            <a:picLocks noChangeAspect="1" noChangeArrowheads="1"/>
          </p:cNvPicPr>
          <p:nvPr/>
        </p:nvPicPr>
        <p:blipFill>
          <a:blip r:embed="rId3"/>
          <a:srcRect/>
          <a:stretch>
            <a:fillRect/>
          </a:stretch>
        </p:blipFill>
        <p:spPr bwMode="auto">
          <a:xfrm>
            <a:off x="571472" y="2143116"/>
            <a:ext cx="2571768" cy="1928826"/>
          </a:xfrm>
          <a:prstGeom prst="rect">
            <a:avLst/>
          </a:prstGeom>
          <a:noFill/>
        </p:spPr>
      </p:pic>
      <p:pic>
        <p:nvPicPr>
          <p:cNvPr id="4098" name="Picture 2" descr="C:\Users\Kamaraj\Desktop\workings\1031bc5f-05fa-4982-8de8-eef85e601b86.jpg"/>
          <p:cNvPicPr>
            <a:picLocks noChangeAspect="1" noChangeArrowheads="1"/>
          </p:cNvPicPr>
          <p:nvPr/>
        </p:nvPicPr>
        <p:blipFill>
          <a:blip r:embed="rId4"/>
          <a:srcRect/>
          <a:stretch>
            <a:fillRect/>
          </a:stretch>
        </p:blipFill>
        <p:spPr bwMode="auto">
          <a:xfrm>
            <a:off x="3286116" y="2143116"/>
            <a:ext cx="2606967" cy="1928826"/>
          </a:xfrm>
          <a:prstGeom prst="rect">
            <a:avLst/>
          </a:prstGeom>
          <a:noFill/>
        </p:spPr>
      </p:pic>
      <p:pic>
        <p:nvPicPr>
          <p:cNvPr id="4099" name="Picture 3" descr="C:\Users\Kamaraj\Desktop\workings\65e4e4e9-6888-4a24-a443-1e73783dc1ac.jpg"/>
          <p:cNvPicPr>
            <a:picLocks noChangeAspect="1" noChangeArrowheads="1"/>
          </p:cNvPicPr>
          <p:nvPr/>
        </p:nvPicPr>
        <p:blipFill>
          <a:blip r:embed="rId5"/>
          <a:srcRect/>
          <a:stretch>
            <a:fillRect/>
          </a:stretch>
        </p:blipFill>
        <p:spPr bwMode="auto">
          <a:xfrm>
            <a:off x="5929322" y="2143116"/>
            <a:ext cx="2793203" cy="1928826"/>
          </a:xfrm>
          <a:prstGeom prst="rect">
            <a:avLst/>
          </a:prstGeom>
          <a:noFill/>
        </p:spPr>
      </p:pic>
      <p:sp>
        <p:nvSpPr>
          <p:cNvPr id="7" name="TextBox 6"/>
          <p:cNvSpPr txBox="1"/>
          <p:nvPr/>
        </p:nvSpPr>
        <p:spPr>
          <a:xfrm>
            <a:off x="571472" y="4714884"/>
            <a:ext cx="8749762" cy="646331"/>
          </a:xfrm>
          <a:prstGeom prst="rect">
            <a:avLst/>
          </a:prstGeom>
          <a:noFill/>
        </p:spPr>
        <p:txBody>
          <a:bodyPr wrap="square" rtlCol="0">
            <a:spAutoFit/>
          </a:bodyPr>
          <a:lstStyle/>
          <a:p>
            <a:pPr>
              <a:buFont typeface="Wingdings" pitchFamily="2" charset="2"/>
              <a:buChar char="v"/>
            </a:pPr>
            <a:r>
              <a:rPr lang="en-US" dirty="0" smtClean="0"/>
              <a:t>Double skin partition work at 5</a:t>
            </a:r>
            <a:r>
              <a:rPr lang="en-US" baseline="30000" dirty="0" smtClean="0"/>
              <a:t>th</a:t>
            </a:r>
            <a:r>
              <a:rPr lang="en-US" dirty="0" smtClean="0"/>
              <a:t> &amp; 8</a:t>
            </a:r>
            <a:r>
              <a:rPr lang="en-US" baseline="30000" dirty="0" smtClean="0"/>
              <a:t>th</a:t>
            </a:r>
            <a:r>
              <a:rPr lang="en-US" dirty="0" smtClean="0"/>
              <a:t> floor work at </a:t>
            </a:r>
            <a:r>
              <a:rPr lang="en-US" dirty="0" err="1" smtClean="0"/>
              <a:t>Greams</a:t>
            </a:r>
            <a:r>
              <a:rPr lang="en-US" dirty="0" smtClean="0"/>
              <a:t> </a:t>
            </a:r>
          </a:p>
          <a:p>
            <a:r>
              <a:rPr lang="en-US" dirty="0"/>
              <a:t> </a:t>
            </a:r>
            <a:r>
              <a:rPr lang="en-US" dirty="0" smtClean="0"/>
              <a:t>  Road to a Project value of Rs. 110.00 </a:t>
            </a:r>
            <a:r>
              <a:rPr lang="en-US" dirty="0" err="1" smtClean="0"/>
              <a:t>Lakhs</a:t>
            </a:r>
            <a:r>
              <a:rPr lang="en-US" dirty="0" smtClean="0"/>
              <a:t> </a:t>
            </a:r>
            <a:endParaRPr lang="en-I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571472" y="642918"/>
            <a:ext cx="6786610" cy="646331"/>
          </a:xfrm>
          <a:prstGeom prst="rect">
            <a:avLst/>
          </a:prstGeom>
        </p:spPr>
        <p:txBody>
          <a:bodyPr wrap="square">
            <a:spAutoFit/>
          </a:bodyPr>
          <a:lstStyle/>
          <a:p>
            <a:r>
              <a:rPr lang="en-US" b="1" dirty="0" smtClean="0"/>
              <a:t>Refurbishment and Interior design to NPTEL and CCE  Project</a:t>
            </a:r>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571472" y="1785926"/>
            <a:ext cx="2552700" cy="2228853"/>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3286116" y="1785926"/>
            <a:ext cx="2462212" cy="2233616"/>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6000760" y="1857364"/>
            <a:ext cx="2238373" cy="2214578"/>
          </a:xfrm>
          <a:prstGeom prst="rect">
            <a:avLst/>
          </a:prstGeom>
          <a:noFill/>
          <a:ln>
            <a:noFill/>
          </a:ln>
        </p:spPr>
      </p:pic>
      <p:sp>
        <p:nvSpPr>
          <p:cNvPr id="8" name="TextBox 7"/>
          <p:cNvSpPr txBox="1"/>
          <p:nvPr/>
        </p:nvSpPr>
        <p:spPr>
          <a:xfrm>
            <a:off x="642910" y="4500570"/>
            <a:ext cx="7825527" cy="646331"/>
          </a:xfrm>
          <a:prstGeom prst="rect">
            <a:avLst/>
          </a:prstGeom>
          <a:noFill/>
        </p:spPr>
        <p:txBody>
          <a:bodyPr wrap="square" rtlCol="0">
            <a:spAutoFit/>
          </a:bodyPr>
          <a:lstStyle/>
          <a:p>
            <a:pPr>
              <a:buFont typeface="Wingdings" pitchFamily="2" charset="2"/>
              <a:buChar char="v"/>
            </a:pPr>
            <a:r>
              <a:rPr lang="en-US" dirty="0" smtClean="0"/>
              <a:t>Acoustic Arrangement for Studio at ICSR, IIT Madras to a  </a:t>
            </a:r>
          </a:p>
          <a:p>
            <a:r>
              <a:rPr lang="en-US" dirty="0" smtClean="0"/>
              <a:t>   project value  of  Rs. 150.00 L </a:t>
            </a:r>
            <a:endParaRPr lang="en-I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42976" y="571480"/>
            <a:ext cx="7215237" cy="369332"/>
          </a:xfrm>
          <a:prstGeom prst="rect">
            <a:avLst/>
          </a:prstGeom>
        </p:spPr>
        <p:txBody>
          <a:bodyPr wrap="square">
            <a:spAutoFit/>
          </a:bodyPr>
          <a:lstStyle/>
          <a:p>
            <a:r>
              <a:rPr lang="en-US" b="1" dirty="0" smtClean="0"/>
              <a:t>         IITM – SENATE HALL INTERIOR PROJECTS  </a:t>
            </a:r>
            <a:endParaRPr lang="en-IN" dirty="0"/>
          </a:p>
        </p:txBody>
      </p:sp>
      <p:pic>
        <p:nvPicPr>
          <p:cNvPr id="1026" name="Picture 2" descr="C:\Users\Kamaraj\Desktop\94c865af-c5c8-4a0d-8cfb-c4d71c2fcd36.jpg"/>
          <p:cNvPicPr>
            <a:picLocks noChangeAspect="1" noChangeArrowheads="1"/>
          </p:cNvPicPr>
          <p:nvPr/>
        </p:nvPicPr>
        <p:blipFill>
          <a:blip r:embed="rId2"/>
          <a:srcRect/>
          <a:stretch>
            <a:fillRect/>
          </a:stretch>
        </p:blipFill>
        <p:spPr bwMode="auto">
          <a:xfrm>
            <a:off x="5929322" y="2143116"/>
            <a:ext cx="2672693" cy="2000264"/>
          </a:xfrm>
          <a:prstGeom prst="rect">
            <a:avLst/>
          </a:prstGeom>
          <a:noFill/>
        </p:spPr>
      </p:pic>
      <p:pic>
        <p:nvPicPr>
          <p:cNvPr id="1027" name="Picture 3" descr="C:\Users\Kamaraj\Desktop\107561be-8c6c-42ac-8e25-d3274e1f08ec.jpg"/>
          <p:cNvPicPr>
            <a:picLocks noChangeAspect="1" noChangeArrowheads="1"/>
          </p:cNvPicPr>
          <p:nvPr/>
        </p:nvPicPr>
        <p:blipFill>
          <a:blip r:embed="rId3"/>
          <a:srcRect/>
          <a:stretch>
            <a:fillRect/>
          </a:stretch>
        </p:blipFill>
        <p:spPr bwMode="auto">
          <a:xfrm>
            <a:off x="333142" y="2129692"/>
            <a:ext cx="2738660" cy="2049635"/>
          </a:xfrm>
          <a:prstGeom prst="rect">
            <a:avLst/>
          </a:prstGeom>
          <a:noFill/>
        </p:spPr>
      </p:pic>
      <p:pic>
        <p:nvPicPr>
          <p:cNvPr id="1028" name="Picture 4" descr="C:\Users\Kamaraj\Desktop\d6322c17-bc99-4c7c-9637-026012886497.jpg"/>
          <p:cNvPicPr>
            <a:picLocks noChangeAspect="1" noChangeArrowheads="1"/>
          </p:cNvPicPr>
          <p:nvPr/>
        </p:nvPicPr>
        <p:blipFill>
          <a:blip r:embed="rId4"/>
          <a:srcRect/>
          <a:stretch>
            <a:fillRect/>
          </a:stretch>
        </p:blipFill>
        <p:spPr bwMode="auto">
          <a:xfrm>
            <a:off x="3143240" y="2143116"/>
            <a:ext cx="2705097" cy="2024516"/>
          </a:xfrm>
          <a:prstGeom prst="rect">
            <a:avLst/>
          </a:prstGeom>
          <a:noFill/>
        </p:spPr>
      </p:pic>
      <p:sp>
        <p:nvSpPr>
          <p:cNvPr id="6" name="Rectangle 5"/>
          <p:cNvSpPr/>
          <p:nvPr/>
        </p:nvSpPr>
        <p:spPr>
          <a:xfrm>
            <a:off x="857224" y="4572008"/>
            <a:ext cx="7715304" cy="646331"/>
          </a:xfrm>
          <a:prstGeom prst="rect">
            <a:avLst/>
          </a:prstGeom>
        </p:spPr>
        <p:txBody>
          <a:bodyPr wrap="square">
            <a:spAutoFit/>
          </a:bodyPr>
          <a:lstStyle/>
          <a:p>
            <a:pPr>
              <a:buFont typeface="Wingdings" pitchFamily="2" charset="2"/>
              <a:buChar char="v"/>
            </a:pPr>
            <a:r>
              <a:rPr lang="en-US" dirty="0" smtClean="0"/>
              <a:t> INTERIOR FURNISHINGS  WORK AT IIT ADMIN BLOCK – value of work 2 Cr   </a:t>
            </a:r>
          </a:p>
        </p:txBody>
      </p:sp>
      <p:pic>
        <p:nvPicPr>
          <p:cNvPr id="7" name="Picture 6" descr="C:\Users\Kamaraj\Downloads\Creators Logo - (1).JPG"/>
          <p:cNvPicPr>
            <a:picLocks noChangeAspect="1" noChangeArrowheads="1"/>
          </p:cNvPicPr>
          <p:nvPr/>
        </p:nvPicPr>
        <p:blipFill>
          <a:blip r:embed="rId5"/>
          <a:srcRect/>
          <a:stretch>
            <a:fillRect/>
          </a:stretch>
        </p:blipFill>
        <p:spPr bwMode="auto">
          <a:xfrm>
            <a:off x="8001024" y="357166"/>
            <a:ext cx="825896" cy="1000108"/>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Kamaraj\Desktop\Page - 78.jpg"/>
          <p:cNvPicPr>
            <a:picLocks noChangeAspect="1" noChangeArrowheads="1"/>
          </p:cNvPicPr>
          <p:nvPr/>
        </p:nvPicPr>
        <p:blipFill>
          <a:blip r:embed="rId2"/>
          <a:srcRect/>
          <a:stretch>
            <a:fillRect/>
          </a:stretch>
        </p:blipFill>
        <p:spPr bwMode="auto">
          <a:xfrm>
            <a:off x="4572000" y="1714488"/>
            <a:ext cx="2593608" cy="3571900"/>
          </a:xfrm>
          <a:prstGeom prst="rect">
            <a:avLst/>
          </a:prstGeom>
          <a:noFill/>
        </p:spPr>
      </p:pic>
      <p:pic>
        <p:nvPicPr>
          <p:cNvPr id="2051" name="Picture 3" descr="C:\Users\Kamaraj\Desktop\Page - 77.jpg"/>
          <p:cNvPicPr>
            <a:picLocks noChangeAspect="1" noChangeArrowheads="1"/>
          </p:cNvPicPr>
          <p:nvPr/>
        </p:nvPicPr>
        <p:blipFill>
          <a:blip r:embed="rId3"/>
          <a:srcRect/>
          <a:stretch>
            <a:fillRect/>
          </a:stretch>
        </p:blipFill>
        <p:spPr bwMode="auto">
          <a:xfrm>
            <a:off x="2285984" y="1928802"/>
            <a:ext cx="2366975" cy="3500461"/>
          </a:xfrm>
          <a:prstGeom prst="rect">
            <a:avLst/>
          </a:prstGeom>
          <a:noFill/>
        </p:spPr>
      </p:pic>
      <p:sp>
        <p:nvSpPr>
          <p:cNvPr id="4" name="TextBox 3"/>
          <p:cNvSpPr txBox="1"/>
          <p:nvPr/>
        </p:nvSpPr>
        <p:spPr>
          <a:xfrm>
            <a:off x="857224" y="857232"/>
            <a:ext cx="9360134" cy="369332"/>
          </a:xfrm>
          <a:prstGeom prst="rect">
            <a:avLst/>
          </a:prstGeom>
          <a:noFill/>
        </p:spPr>
        <p:txBody>
          <a:bodyPr wrap="square" rtlCol="0">
            <a:spAutoFit/>
          </a:bodyPr>
          <a:lstStyle/>
          <a:p>
            <a:r>
              <a:rPr lang="en-US" dirty="0" smtClean="0"/>
              <a:t>     OVERSEAS TOWER WORK AT MOUNT ROAD CHENNAI </a:t>
            </a:r>
            <a:endParaRPr lang="en-IN" dirty="0"/>
          </a:p>
        </p:txBody>
      </p:sp>
      <p:pic>
        <p:nvPicPr>
          <p:cNvPr id="5" name="Picture 4" descr="C:\Users\Kamaraj\Downloads\Creators Logo - (1).JPG"/>
          <p:cNvPicPr>
            <a:picLocks noChangeAspect="1" noChangeArrowheads="1"/>
          </p:cNvPicPr>
          <p:nvPr/>
        </p:nvPicPr>
        <p:blipFill>
          <a:blip r:embed="rId4"/>
          <a:srcRect/>
          <a:stretch>
            <a:fillRect/>
          </a:stretch>
        </p:blipFill>
        <p:spPr bwMode="auto">
          <a:xfrm>
            <a:off x="8001024" y="357166"/>
            <a:ext cx="825896" cy="1000108"/>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r>
              <a:rPr lang="en-US" b="1" dirty="0" err="1" smtClean="0"/>
              <a:t>Facelifting</a:t>
            </a:r>
            <a:r>
              <a:rPr lang="en-US" b="1" dirty="0" smtClean="0"/>
              <a:t> work at IOB Main building central office </a:t>
            </a:r>
          </a:p>
        </p:txBody>
      </p:sp>
      <p:pic>
        <p:nvPicPr>
          <p:cNvPr id="5" name="Picture 4"/>
          <p:cNvPicPr/>
          <p:nvPr/>
        </p:nvPicPr>
        <p:blipFill>
          <a:blip r:embed="rId3" cstate="print"/>
          <a:srcRect/>
          <a:stretch>
            <a:fillRect/>
          </a:stretch>
        </p:blipFill>
        <p:spPr bwMode="auto">
          <a:xfrm>
            <a:off x="785786" y="1857364"/>
            <a:ext cx="2643206" cy="1800226"/>
          </a:xfrm>
          <a:prstGeom prst="rect">
            <a:avLst/>
          </a:prstGeom>
          <a:noFill/>
          <a:ln w="9525">
            <a:noFill/>
            <a:miter lim="800000"/>
            <a:headEnd/>
            <a:tailEnd/>
          </a:ln>
        </p:spPr>
      </p:pic>
      <p:pic>
        <p:nvPicPr>
          <p:cNvPr id="6" name="Picture 5"/>
          <p:cNvPicPr/>
          <p:nvPr/>
        </p:nvPicPr>
        <p:blipFill>
          <a:blip r:embed="rId4" cstate="print"/>
          <a:srcRect/>
          <a:stretch>
            <a:fillRect/>
          </a:stretch>
        </p:blipFill>
        <p:spPr bwMode="auto">
          <a:xfrm>
            <a:off x="3571868" y="1857364"/>
            <a:ext cx="2233608" cy="1785950"/>
          </a:xfrm>
          <a:prstGeom prst="rect">
            <a:avLst/>
          </a:prstGeom>
          <a:noFill/>
          <a:ln w="9525">
            <a:noFill/>
            <a:miter lim="800000"/>
            <a:headEnd/>
            <a:tailEnd/>
          </a:ln>
        </p:spPr>
      </p:pic>
      <p:pic>
        <p:nvPicPr>
          <p:cNvPr id="7" name="Picture 6"/>
          <p:cNvPicPr/>
          <p:nvPr/>
        </p:nvPicPr>
        <p:blipFill>
          <a:blip r:embed="rId5" cstate="print"/>
          <a:srcRect/>
          <a:stretch>
            <a:fillRect/>
          </a:stretch>
        </p:blipFill>
        <p:spPr bwMode="auto">
          <a:xfrm>
            <a:off x="5929322" y="1785927"/>
            <a:ext cx="2357454" cy="1857388"/>
          </a:xfrm>
          <a:prstGeom prst="rect">
            <a:avLst/>
          </a:prstGeom>
          <a:noFill/>
          <a:ln w="9525">
            <a:noFill/>
            <a:miter lim="800000"/>
            <a:headEnd/>
            <a:tailEnd/>
          </a:ln>
        </p:spPr>
      </p:pic>
      <p:sp>
        <p:nvSpPr>
          <p:cNvPr id="8" name="TextBox 7"/>
          <p:cNvSpPr txBox="1"/>
          <p:nvPr/>
        </p:nvSpPr>
        <p:spPr>
          <a:xfrm>
            <a:off x="714348" y="4429132"/>
            <a:ext cx="8451964" cy="923330"/>
          </a:xfrm>
          <a:prstGeom prst="rect">
            <a:avLst/>
          </a:prstGeom>
          <a:noFill/>
        </p:spPr>
        <p:txBody>
          <a:bodyPr wrap="square" rtlCol="0">
            <a:spAutoFit/>
          </a:bodyPr>
          <a:lstStyle/>
          <a:p>
            <a:pPr>
              <a:buFont typeface="Wingdings" pitchFamily="2" charset="2"/>
              <a:buChar char="v"/>
            </a:pPr>
            <a:r>
              <a:rPr lang="en-US" dirty="0" smtClean="0"/>
              <a:t>Facelift work for IOB, Central office at prime location with </a:t>
            </a:r>
          </a:p>
          <a:p>
            <a:r>
              <a:rPr lang="en-US" dirty="0"/>
              <a:t> </a:t>
            </a:r>
            <a:r>
              <a:rPr lang="en-US" dirty="0" smtClean="0"/>
              <a:t>  </a:t>
            </a:r>
            <a:r>
              <a:rPr lang="en-US" dirty="0" err="1" smtClean="0"/>
              <a:t>Kalzip</a:t>
            </a:r>
            <a:r>
              <a:rPr lang="en-US" dirty="0" smtClean="0"/>
              <a:t>, ACP cladding  including Structural design &amp; Execution</a:t>
            </a:r>
          </a:p>
          <a:p>
            <a:r>
              <a:rPr lang="en-US" dirty="0"/>
              <a:t> </a:t>
            </a:r>
            <a:r>
              <a:rPr lang="en-US" dirty="0" smtClean="0"/>
              <a:t>  to a project value of  Rs. 339.80L</a:t>
            </a:r>
            <a:endParaRPr lang="en-I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646331"/>
          </a:xfrm>
          <a:prstGeom prst="rect">
            <a:avLst/>
          </a:prstGeom>
        </p:spPr>
        <p:txBody>
          <a:bodyPr wrap="square">
            <a:spAutoFit/>
          </a:bodyPr>
          <a:lstStyle/>
          <a:p>
            <a:pPr algn="ctr"/>
            <a:r>
              <a:rPr lang="en-US" b="1" dirty="0" smtClean="0"/>
              <a:t>Infrastructure work at  AAI CHENNAI AIRPORT PROJECTS  </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778965"/>
            <a:ext cx="2691237" cy="198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778965"/>
            <a:ext cx="2708095" cy="198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0811" y="1778965"/>
            <a:ext cx="2657348" cy="198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648" y="4077072"/>
            <a:ext cx="3298263" cy="217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0072" y="4077072"/>
            <a:ext cx="3312368" cy="21717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888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646331"/>
          </a:xfrm>
          <a:prstGeom prst="rect">
            <a:avLst/>
          </a:prstGeom>
        </p:spPr>
        <p:txBody>
          <a:bodyPr wrap="square">
            <a:spAutoFit/>
          </a:bodyPr>
          <a:lstStyle/>
          <a:p>
            <a:pPr algn="ctr"/>
            <a:r>
              <a:rPr lang="en-US" b="1" dirty="0" smtClean="0"/>
              <a:t>Infrastructure work at  AAI CHENNAI AIRPORT PROJECTS  </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48" y="1988840"/>
            <a:ext cx="2971800"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7799" y="1988840"/>
            <a:ext cx="29432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888" y="3956040"/>
            <a:ext cx="1657350" cy="2564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0499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pPr algn="ctr"/>
            <a:r>
              <a:rPr lang="en-US" b="1" dirty="0" smtClean="0"/>
              <a:t>Interior work at Hindustan University</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3" y="1844824"/>
            <a:ext cx="2664296"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0775" y="1844824"/>
            <a:ext cx="2403673" cy="2228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44255" y="1889422"/>
            <a:ext cx="263991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1642" y="4293096"/>
            <a:ext cx="2962275"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970" y="4274046"/>
            <a:ext cx="2990850"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15235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pPr algn="ctr"/>
            <a:r>
              <a:rPr lang="en-US" b="1" dirty="0" smtClean="0"/>
              <a:t>Interior work at Hindustan University</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5" y="2639938"/>
            <a:ext cx="2736303"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3888" y="2736700"/>
            <a:ext cx="2385576"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2806" y="2708125"/>
            <a:ext cx="2615658" cy="219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78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500034" y="571480"/>
            <a:ext cx="3462807" cy="369332"/>
          </a:xfrm>
          <a:prstGeom prst="rect">
            <a:avLst/>
          </a:prstGeom>
          <a:noFill/>
        </p:spPr>
        <p:txBody>
          <a:bodyPr wrap="none" rtlCol="0">
            <a:spAutoFit/>
          </a:bodyPr>
          <a:lstStyle/>
          <a:p>
            <a:r>
              <a:rPr lang="en-US" b="1" dirty="0" smtClean="0"/>
              <a:t>OUR MANAGEMENT TEAM</a:t>
            </a:r>
            <a:endParaRPr lang="en-IN" b="1" dirty="0"/>
          </a:p>
        </p:txBody>
      </p:sp>
      <p:sp>
        <p:nvSpPr>
          <p:cNvPr id="16386" name="AutoShape 2" descr="https://apis.mail.yahoo.com/ws/v3/mailboxes/@.id==VjN-kJWEL4dw8cWOzu3lmQjdJrvlS3B8N_IcPoM_93LEHC9_0QV2wRMqO3F2U-cEdieO_tmbZU_QP6bd5QzJLzvu9w/messages/@.id==AGzyIIlwJ_XdXcvrjg8jAC_MiRk/content/parts/@.id==2/thumbnail?appId=YMailNorr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16388" name="AutoShape 4" descr="https://apis.mail.yahoo.com/ws/v3/mailboxes/@.id==VjN-kJWEL4dw8cWOzu3lmQjdJrvlS3B8N_IcPoM_93LEHC9_0QV2wRMqO3F2U-cEdieO_tmbZU_QP6bd5QzJLzvu9w/messages/@.id==AGzyIIlwJ_XdXcvrjg8jAC_MiRk/content/parts/@.id==2/thumbnail?appId=YMailNorri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7" name="Picture 6" descr="72302- jambu photo........jpg"/>
          <p:cNvPicPr>
            <a:picLocks noChangeAspect="1"/>
          </p:cNvPicPr>
          <p:nvPr/>
        </p:nvPicPr>
        <p:blipFill>
          <a:blip r:embed="rId3"/>
          <a:stretch>
            <a:fillRect/>
          </a:stretch>
        </p:blipFill>
        <p:spPr>
          <a:xfrm>
            <a:off x="785786" y="3786190"/>
            <a:ext cx="1261872" cy="1618488"/>
          </a:xfrm>
          <a:prstGeom prst="rect">
            <a:avLst/>
          </a:prstGeom>
        </p:spPr>
      </p:pic>
      <p:pic>
        <p:nvPicPr>
          <p:cNvPr id="8" name="Picture 7" descr="DSC_3840.JPG"/>
          <p:cNvPicPr>
            <a:picLocks noChangeAspect="1"/>
          </p:cNvPicPr>
          <p:nvPr/>
        </p:nvPicPr>
        <p:blipFill>
          <a:blip r:embed="rId4" cstate="print"/>
          <a:stretch>
            <a:fillRect/>
          </a:stretch>
        </p:blipFill>
        <p:spPr>
          <a:xfrm>
            <a:off x="4429124" y="3714752"/>
            <a:ext cx="1049672" cy="1720600"/>
          </a:xfrm>
          <a:prstGeom prst="rect">
            <a:avLst/>
          </a:prstGeom>
        </p:spPr>
      </p:pic>
      <p:sp>
        <p:nvSpPr>
          <p:cNvPr id="9" name="TextBox 8"/>
          <p:cNvSpPr txBox="1"/>
          <p:nvPr/>
        </p:nvSpPr>
        <p:spPr>
          <a:xfrm>
            <a:off x="5572132" y="4000504"/>
            <a:ext cx="3367204" cy="923330"/>
          </a:xfrm>
          <a:prstGeom prst="rect">
            <a:avLst/>
          </a:prstGeom>
          <a:noFill/>
        </p:spPr>
        <p:txBody>
          <a:bodyPr wrap="none" rtlCol="0">
            <a:spAutoFit/>
          </a:bodyPr>
          <a:lstStyle/>
          <a:p>
            <a:r>
              <a:rPr lang="en-US" dirty="0" err="1" smtClean="0"/>
              <a:t>Dr.S.Sakthivel,B.E.,A.M.I.E</a:t>
            </a:r>
            <a:r>
              <a:rPr lang="en-US" dirty="0" smtClean="0"/>
              <a:t>,</a:t>
            </a:r>
          </a:p>
          <a:p>
            <a:r>
              <a:rPr lang="en-US" dirty="0" smtClean="0"/>
              <a:t>F.I.V., </a:t>
            </a:r>
          </a:p>
          <a:p>
            <a:r>
              <a:rPr lang="en-US" dirty="0" smtClean="0"/>
              <a:t>Director</a:t>
            </a:r>
            <a:endParaRPr lang="en-IN" dirty="0"/>
          </a:p>
        </p:txBody>
      </p:sp>
      <p:sp>
        <p:nvSpPr>
          <p:cNvPr id="10" name="TextBox 9"/>
          <p:cNvSpPr txBox="1"/>
          <p:nvPr/>
        </p:nvSpPr>
        <p:spPr>
          <a:xfrm>
            <a:off x="2143108" y="4071942"/>
            <a:ext cx="2336217" cy="923330"/>
          </a:xfrm>
          <a:prstGeom prst="rect">
            <a:avLst/>
          </a:prstGeom>
          <a:noFill/>
        </p:spPr>
        <p:txBody>
          <a:bodyPr wrap="none" rtlCol="0">
            <a:spAutoFit/>
          </a:bodyPr>
          <a:lstStyle/>
          <a:p>
            <a:r>
              <a:rPr lang="en-US" dirty="0" err="1" smtClean="0"/>
              <a:t>Er.S.Jambulingam</a:t>
            </a:r>
            <a:r>
              <a:rPr lang="en-US" dirty="0" smtClean="0"/>
              <a:t> </a:t>
            </a:r>
          </a:p>
          <a:p>
            <a:r>
              <a:rPr lang="en-US" dirty="0" err="1" smtClean="0"/>
              <a:t>B.Tech</a:t>
            </a:r>
            <a:r>
              <a:rPr lang="en-US" dirty="0" smtClean="0"/>
              <a:t> </a:t>
            </a:r>
          </a:p>
          <a:p>
            <a:r>
              <a:rPr lang="en-US" dirty="0" smtClean="0"/>
              <a:t>Director</a:t>
            </a:r>
            <a:endParaRPr lang="en-IN" dirty="0"/>
          </a:p>
        </p:txBody>
      </p:sp>
      <p:sp>
        <p:nvSpPr>
          <p:cNvPr id="11" name="TextBox 10"/>
          <p:cNvSpPr txBox="1"/>
          <p:nvPr/>
        </p:nvSpPr>
        <p:spPr>
          <a:xfrm>
            <a:off x="5572132" y="1714488"/>
            <a:ext cx="3129896" cy="923330"/>
          </a:xfrm>
          <a:prstGeom prst="rect">
            <a:avLst/>
          </a:prstGeom>
          <a:noFill/>
        </p:spPr>
        <p:txBody>
          <a:bodyPr wrap="none" rtlCol="0">
            <a:spAutoFit/>
          </a:bodyPr>
          <a:lstStyle/>
          <a:p>
            <a:r>
              <a:rPr lang="en-US" dirty="0" err="1" smtClean="0"/>
              <a:t>Dr.K.Swamination.M.Tech</a:t>
            </a:r>
            <a:endParaRPr lang="en-US" dirty="0" smtClean="0"/>
          </a:p>
          <a:p>
            <a:r>
              <a:rPr lang="en-US" dirty="0" smtClean="0"/>
              <a:t>FIV.,MBA.,</a:t>
            </a:r>
          </a:p>
          <a:p>
            <a:r>
              <a:rPr lang="en-US" dirty="0" smtClean="0"/>
              <a:t>Director</a:t>
            </a:r>
            <a:endParaRPr lang="en-IN" dirty="0"/>
          </a:p>
        </p:txBody>
      </p:sp>
      <p:sp>
        <p:nvSpPr>
          <p:cNvPr id="12" name="TextBox 11"/>
          <p:cNvSpPr txBox="1"/>
          <p:nvPr/>
        </p:nvSpPr>
        <p:spPr>
          <a:xfrm>
            <a:off x="1928794" y="1714488"/>
            <a:ext cx="2500330" cy="923330"/>
          </a:xfrm>
          <a:prstGeom prst="rect">
            <a:avLst/>
          </a:prstGeom>
          <a:noFill/>
        </p:spPr>
        <p:txBody>
          <a:bodyPr wrap="square" rtlCol="0">
            <a:spAutoFit/>
          </a:bodyPr>
          <a:lstStyle/>
          <a:p>
            <a:r>
              <a:rPr lang="en-US" dirty="0" err="1" smtClean="0"/>
              <a:t>Er.K.Sampathkumar</a:t>
            </a:r>
            <a:endParaRPr lang="en-US" dirty="0" smtClean="0"/>
          </a:p>
          <a:p>
            <a:r>
              <a:rPr lang="en-US" dirty="0" err="1" smtClean="0"/>
              <a:t>M.Tech</a:t>
            </a:r>
            <a:r>
              <a:rPr lang="en-US" dirty="0" smtClean="0"/>
              <a:t>., </a:t>
            </a:r>
          </a:p>
          <a:p>
            <a:r>
              <a:rPr lang="en-US" dirty="0" smtClean="0"/>
              <a:t>Managing Director</a:t>
            </a:r>
            <a:endParaRPr lang="en-IN" dirty="0"/>
          </a:p>
        </p:txBody>
      </p:sp>
      <p:pic>
        <p:nvPicPr>
          <p:cNvPr id="13" name="Picture 12" descr="59f134dd-7a50-4369-a36c-bb145daa2c53.jpg"/>
          <p:cNvPicPr>
            <a:picLocks noChangeAspect="1"/>
          </p:cNvPicPr>
          <p:nvPr/>
        </p:nvPicPr>
        <p:blipFill>
          <a:blip r:embed="rId5" cstate="print"/>
          <a:stretch>
            <a:fillRect/>
          </a:stretch>
        </p:blipFill>
        <p:spPr>
          <a:xfrm>
            <a:off x="4357686" y="1500174"/>
            <a:ext cx="1238870" cy="1500174"/>
          </a:xfrm>
          <a:prstGeom prst="rect">
            <a:avLst/>
          </a:prstGeom>
        </p:spPr>
      </p:pic>
      <p:pic>
        <p:nvPicPr>
          <p:cNvPr id="14" name="Picture 13" descr="2284909f-e05b-4020-9565-e546984c5aac.jpg"/>
          <p:cNvPicPr>
            <a:picLocks noChangeAspect="1"/>
          </p:cNvPicPr>
          <p:nvPr/>
        </p:nvPicPr>
        <p:blipFill>
          <a:blip r:embed="rId6" cstate="print"/>
          <a:stretch>
            <a:fillRect/>
          </a:stretch>
        </p:blipFill>
        <p:spPr>
          <a:xfrm>
            <a:off x="571472" y="1500174"/>
            <a:ext cx="1278049" cy="1428736"/>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pPr algn="ctr"/>
            <a:r>
              <a:rPr lang="en-US" b="1" dirty="0" smtClean="0"/>
              <a:t>Interior work at Hindustan University</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84" y="1833746"/>
            <a:ext cx="4032448" cy="227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1833747"/>
            <a:ext cx="3534840" cy="2273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9716" y="4106816"/>
            <a:ext cx="4331242" cy="214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235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646331"/>
          </a:xfrm>
          <a:prstGeom prst="rect">
            <a:avLst/>
          </a:prstGeom>
        </p:spPr>
        <p:txBody>
          <a:bodyPr wrap="square">
            <a:spAutoFit/>
          </a:bodyPr>
          <a:lstStyle/>
          <a:p>
            <a:pPr algn="ctr"/>
            <a:r>
              <a:rPr lang="en-US" b="1" dirty="0"/>
              <a:t>SINGARA MAHAL, </a:t>
            </a:r>
            <a:r>
              <a:rPr lang="en-US" b="1" dirty="0" err="1"/>
              <a:t>Kalyana</a:t>
            </a:r>
            <a:r>
              <a:rPr lang="en-US" b="1" dirty="0"/>
              <a:t> </a:t>
            </a:r>
            <a:r>
              <a:rPr lang="en-US" b="1" dirty="0" err="1" smtClean="0"/>
              <a:t>Mandapam</a:t>
            </a:r>
            <a:r>
              <a:rPr lang="en-US" b="1" dirty="0" smtClean="0"/>
              <a:t> </a:t>
            </a:r>
            <a:r>
              <a:rPr lang="en-US" b="1" dirty="0"/>
              <a:t>work at  KATTUR, TRICHY</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8" name="Picture 7"/>
          <p:cNvPicPr/>
          <p:nvPr/>
        </p:nvPicPr>
        <p:blipFill>
          <a:blip r:embed="rId3"/>
          <a:srcRect/>
          <a:stretch>
            <a:fillRect/>
          </a:stretch>
        </p:blipFill>
        <p:spPr bwMode="auto">
          <a:xfrm>
            <a:off x="611560" y="1831851"/>
            <a:ext cx="3619872" cy="2185789"/>
          </a:xfrm>
          <a:prstGeom prst="rect">
            <a:avLst/>
          </a:prstGeom>
          <a:noFill/>
          <a:ln w="9525">
            <a:noFill/>
            <a:miter lim="800000"/>
            <a:headEnd/>
            <a:tailEnd/>
          </a:ln>
        </p:spPr>
      </p:pic>
      <p:pic>
        <p:nvPicPr>
          <p:cNvPr id="9" name="Picture 8" descr="D:\Profile\Photos\Singara Mahal\3.jfif"/>
          <p:cNvPicPr/>
          <p:nvPr/>
        </p:nvPicPr>
        <p:blipFill>
          <a:blip r:embed="rId4"/>
          <a:srcRect/>
          <a:stretch>
            <a:fillRect/>
          </a:stretch>
        </p:blipFill>
        <p:spPr bwMode="auto">
          <a:xfrm>
            <a:off x="5004048" y="1720533"/>
            <a:ext cx="3531219" cy="2297107"/>
          </a:xfrm>
          <a:prstGeom prst="rect">
            <a:avLst/>
          </a:prstGeom>
          <a:noFill/>
          <a:ln w="9525">
            <a:noFill/>
            <a:miter lim="800000"/>
            <a:headEnd/>
            <a:tailEnd/>
          </a:ln>
        </p:spPr>
      </p:pic>
      <p:pic>
        <p:nvPicPr>
          <p:cNvPr id="11" name="Picture 10" descr="D:\Profile\Photos\Photos\Kalyanamanan\IMG_20181021_131832.jpg"/>
          <p:cNvPicPr/>
          <p:nvPr/>
        </p:nvPicPr>
        <p:blipFill>
          <a:blip r:embed="rId5" cstate="print"/>
          <a:srcRect/>
          <a:stretch>
            <a:fillRect/>
          </a:stretch>
        </p:blipFill>
        <p:spPr bwMode="auto">
          <a:xfrm>
            <a:off x="611561" y="4130727"/>
            <a:ext cx="3588418" cy="2106586"/>
          </a:xfrm>
          <a:prstGeom prst="rect">
            <a:avLst/>
          </a:prstGeom>
          <a:noFill/>
          <a:ln w="9525">
            <a:noFill/>
            <a:miter lim="800000"/>
            <a:headEnd/>
            <a:tailEnd/>
          </a:ln>
        </p:spPr>
      </p:pic>
      <p:pic>
        <p:nvPicPr>
          <p:cNvPr id="12" name="Picture 11" descr=" - Singara Mahall Images, Kattur, Trichy - Banquet Halls"/>
          <p:cNvPicPr/>
          <p:nvPr/>
        </p:nvPicPr>
        <p:blipFill>
          <a:blip r:embed="rId6"/>
          <a:srcRect/>
          <a:stretch>
            <a:fillRect/>
          </a:stretch>
        </p:blipFill>
        <p:spPr bwMode="auto">
          <a:xfrm>
            <a:off x="5004048" y="4130727"/>
            <a:ext cx="3531219" cy="2106587"/>
          </a:xfrm>
          <a:prstGeom prst="rect">
            <a:avLst/>
          </a:prstGeom>
          <a:noFill/>
          <a:ln w="9525">
            <a:noFill/>
            <a:miter lim="800000"/>
            <a:headEnd/>
            <a:tailEnd/>
          </a:ln>
        </p:spPr>
      </p:pic>
    </p:spTree>
    <p:extLst>
      <p:ext uri="{BB962C8B-B14F-4D97-AF65-F5344CB8AC3E}">
        <p14:creationId xmlns:p14="http://schemas.microsoft.com/office/powerpoint/2010/main" val="544577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646331"/>
          </a:xfrm>
          <a:prstGeom prst="rect">
            <a:avLst/>
          </a:prstGeom>
        </p:spPr>
        <p:txBody>
          <a:bodyPr wrap="square">
            <a:spAutoFit/>
          </a:bodyPr>
          <a:lstStyle/>
          <a:p>
            <a:pPr algn="ctr"/>
            <a:r>
              <a:rPr lang="en-US" b="1" dirty="0"/>
              <a:t>SS GRAND MAHAL, Work at  KADAYANALLUR, THENKASI</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10" name="Picture 9" descr="D:\Profile\Photos\Tenkasi\35c9d701-32bb-42af-9ecf-295044548838.jpg"/>
          <p:cNvPicPr/>
          <p:nvPr/>
        </p:nvPicPr>
        <p:blipFill>
          <a:blip r:embed="rId3"/>
          <a:srcRect/>
          <a:stretch>
            <a:fillRect/>
          </a:stretch>
        </p:blipFill>
        <p:spPr bwMode="auto">
          <a:xfrm>
            <a:off x="1043608" y="1575130"/>
            <a:ext cx="3609798" cy="2141903"/>
          </a:xfrm>
          <a:prstGeom prst="rect">
            <a:avLst/>
          </a:prstGeom>
          <a:noFill/>
          <a:ln w="9525">
            <a:noFill/>
            <a:miter lim="800000"/>
            <a:headEnd/>
            <a:tailEnd/>
          </a:ln>
        </p:spPr>
      </p:pic>
      <p:pic>
        <p:nvPicPr>
          <p:cNvPr id="13" name="Picture 12" descr="D:\Profile\Photos\Tenkasi\a77fee8b-2d34-474f-861f-06a217bbf5fc.jpg"/>
          <p:cNvPicPr/>
          <p:nvPr/>
        </p:nvPicPr>
        <p:blipFill>
          <a:blip r:embed="rId4"/>
          <a:srcRect/>
          <a:stretch>
            <a:fillRect/>
          </a:stretch>
        </p:blipFill>
        <p:spPr bwMode="auto">
          <a:xfrm>
            <a:off x="5148064" y="1575130"/>
            <a:ext cx="3430114" cy="2195573"/>
          </a:xfrm>
          <a:prstGeom prst="rect">
            <a:avLst/>
          </a:prstGeom>
          <a:noFill/>
          <a:ln w="9525">
            <a:noFill/>
            <a:miter lim="800000"/>
            <a:headEnd/>
            <a:tailEnd/>
          </a:ln>
        </p:spPr>
      </p:pic>
      <p:pic>
        <p:nvPicPr>
          <p:cNvPr id="14" name="Picture 13" descr="D:\Profile\Photos\Tenkasi\ae65a979-54a5-41ea-9f54-5bb651d65cfd.jpg"/>
          <p:cNvPicPr/>
          <p:nvPr/>
        </p:nvPicPr>
        <p:blipFill>
          <a:blip r:embed="rId5"/>
          <a:srcRect/>
          <a:stretch>
            <a:fillRect/>
          </a:stretch>
        </p:blipFill>
        <p:spPr bwMode="auto">
          <a:xfrm>
            <a:off x="1034614" y="4149080"/>
            <a:ext cx="3618791" cy="1962187"/>
          </a:xfrm>
          <a:prstGeom prst="rect">
            <a:avLst/>
          </a:prstGeom>
          <a:noFill/>
          <a:ln w="9525">
            <a:noFill/>
            <a:miter lim="800000"/>
            <a:headEnd/>
            <a:tailEnd/>
          </a:ln>
        </p:spPr>
      </p:pic>
      <p:pic>
        <p:nvPicPr>
          <p:cNvPr id="15" name="Picture 14" descr="D:\Profile\Photos\Tenkasi\931cab2b-de47-4c49-b868-81adbca57e0c.jpg"/>
          <p:cNvPicPr/>
          <p:nvPr/>
        </p:nvPicPr>
        <p:blipFill>
          <a:blip r:embed="rId6"/>
          <a:srcRect/>
          <a:stretch>
            <a:fillRect/>
          </a:stretch>
        </p:blipFill>
        <p:spPr bwMode="auto">
          <a:xfrm>
            <a:off x="5148065" y="4149080"/>
            <a:ext cx="3459804" cy="1962187"/>
          </a:xfrm>
          <a:prstGeom prst="rect">
            <a:avLst/>
          </a:prstGeom>
          <a:noFill/>
          <a:ln w="9525">
            <a:noFill/>
            <a:miter lim="800000"/>
            <a:headEnd/>
            <a:tailEnd/>
          </a:ln>
        </p:spPr>
      </p:pic>
    </p:spTree>
    <p:extLst>
      <p:ext uri="{BB962C8B-B14F-4D97-AF65-F5344CB8AC3E}">
        <p14:creationId xmlns:p14="http://schemas.microsoft.com/office/powerpoint/2010/main" val="3982175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r>
              <a:rPr lang="en-US" dirty="0" smtClean="0"/>
              <a:t>        </a:t>
            </a:r>
            <a:r>
              <a:rPr lang="en-US" b="1" dirty="0" smtClean="0"/>
              <a:t>EMERALD </a:t>
            </a:r>
            <a:r>
              <a:rPr lang="en-US" b="1" dirty="0"/>
              <a:t>PALACE, SAMAYAPURAM, TRICHY</a:t>
            </a:r>
          </a:p>
        </p:txBody>
      </p:sp>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pic>
        <p:nvPicPr>
          <p:cNvPr id="9" name="Picture 8" descr="Emerald Palace - Tiruchirappalli | Banquet/Wedding Venue"/>
          <p:cNvPicPr/>
          <p:nvPr/>
        </p:nvPicPr>
        <p:blipFill>
          <a:blip r:embed="rId3"/>
          <a:srcRect/>
          <a:stretch>
            <a:fillRect/>
          </a:stretch>
        </p:blipFill>
        <p:spPr bwMode="auto">
          <a:xfrm>
            <a:off x="531259" y="1196752"/>
            <a:ext cx="3544371" cy="2342570"/>
          </a:xfrm>
          <a:prstGeom prst="rect">
            <a:avLst/>
          </a:prstGeom>
          <a:noFill/>
          <a:ln w="9525">
            <a:noFill/>
            <a:miter lim="800000"/>
            <a:headEnd/>
            <a:tailEnd/>
          </a:ln>
        </p:spPr>
      </p:pic>
      <p:pic>
        <p:nvPicPr>
          <p:cNvPr id="11" name="Picture 10" descr="Emerald Palace - Tiruchirappalli | Banquet/Wedding Venue"/>
          <p:cNvPicPr/>
          <p:nvPr/>
        </p:nvPicPr>
        <p:blipFill>
          <a:blip r:embed="rId4"/>
          <a:srcRect/>
          <a:stretch>
            <a:fillRect/>
          </a:stretch>
        </p:blipFill>
        <p:spPr bwMode="auto">
          <a:xfrm>
            <a:off x="4383057" y="1196752"/>
            <a:ext cx="3617967" cy="2342570"/>
          </a:xfrm>
          <a:prstGeom prst="rect">
            <a:avLst/>
          </a:prstGeom>
          <a:noFill/>
          <a:ln w="9525">
            <a:noFill/>
            <a:miter lim="800000"/>
            <a:headEnd/>
            <a:tailEnd/>
          </a:ln>
        </p:spPr>
      </p:pic>
      <p:pic>
        <p:nvPicPr>
          <p:cNvPr id="12" name="Picture 11" descr="D:\Profile\Photos\240590651_1050324882385928_1876897051607207672_n.jpg"/>
          <p:cNvPicPr/>
          <p:nvPr/>
        </p:nvPicPr>
        <p:blipFill>
          <a:blip r:embed="rId5"/>
          <a:srcRect/>
          <a:stretch>
            <a:fillRect/>
          </a:stretch>
        </p:blipFill>
        <p:spPr bwMode="auto">
          <a:xfrm>
            <a:off x="531259" y="4005064"/>
            <a:ext cx="3544371" cy="2253957"/>
          </a:xfrm>
          <a:prstGeom prst="rect">
            <a:avLst/>
          </a:prstGeom>
          <a:noFill/>
          <a:ln w="9525">
            <a:noFill/>
            <a:miter lim="800000"/>
            <a:headEnd/>
            <a:tailEnd/>
          </a:ln>
        </p:spPr>
      </p:pic>
      <p:pic>
        <p:nvPicPr>
          <p:cNvPr id="16" name="Picture 15" descr="D:\Profile\Photos\140597692_901600507258367_5098044546104482872_n.jpg"/>
          <p:cNvPicPr/>
          <p:nvPr/>
        </p:nvPicPr>
        <p:blipFill>
          <a:blip r:embed="rId6"/>
          <a:srcRect/>
          <a:stretch>
            <a:fillRect/>
          </a:stretch>
        </p:blipFill>
        <p:spPr bwMode="auto">
          <a:xfrm>
            <a:off x="4403049" y="3935911"/>
            <a:ext cx="3689975" cy="2235830"/>
          </a:xfrm>
          <a:prstGeom prst="rect">
            <a:avLst/>
          </a:prstGeom>
          <a:noFill/>
          <a:ln w="9525">
            <a:noFill/>
            <a:miter lim="800000"/>
            <a:headEnd/>
            <a:tailEnd/>
          </a:ln>
        </p:spPr>
      </p:pic>
    </p:spTree>
    <p:extLst>
      <p:ext uri="{BB962C8B-B14F-4D97-AF65-F5344CB8AC3E}">
        <p14:creationId xmlns:p14="http://schemas.microsoft.com/office/powerpoint/2010/main" val="41920213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sp>
        <p:nvSpPr>
          <p:cNvPr id="5" name="TextBox 4"/>
          <p:cNvSpPr txBox="1"/>
          <p:nvPr/>
        </p:nvSpPr>
        <p:spPr>
          <a:xfrm>
            <a:off x="1609168" y="369530"/>
            <a:ext cx="5699136" cy="923330"/>
          </a:xfrm>
          <a:prstGeom prst="rect">
            <a:avLst/>
          </a:prstGeom>
          <a:noFill/>
        </p:spPr>
        <p:txBody>
          <a:bodyPr wrap="square" rtlCol="0">
            <a:spAutoFit/>
          </a:bodyPr>
          <a:lstStyle/>
          <a:p>
            <a:endParaRPr lang="en-US" dirty="0" smtClean="0"/>
          </a:p>
          <a:p>
            <a:r>
              <a:rPr lang="en-US" b="1" dirty="0" smtClean="0"/>
              <a:t>VANI </a:t>
            </a:r>
            <a:r>
              <a:rPr lang="en-US" b="1" dirty="0"/>
              <a:t>MAHAL  work at </a:t>
            </a:r>
            <a:r>
              <a:rPr lang="en-US" b="1" dirty="0" smtClean="0"/>
              <a:t>ARIYALUR</a:t>
            </a:r>
            <a:endParaRPr lang="en-IN" b="1" dirty="0"/>
          </a:p>
          <a:p>
            <a:endParaRPr lang="en-IN" dirty="0"/>
          </a:p>
        </p:txBody>
      </p:sp>
      <p:pic>
        <p:nvPicPr>
          <p:cNvPr id="13" name="Picture 12" descr="Vani Mahal, Ariyalur - Banquet Halls in Ariyalur - Justdial"/>
          <p:cNvPicPr/>
          <p:nvPr/>
        </p:nvPicPr>
        <p:blipFill>
          <a:blip r:embed="rId3"/>
          <a:srcRect/>
          <a:stretch>
            <a:fillRect/>
          </a:stretch>
        </p:blipFill>
        <p:spPr bwMode="auto">
          <a:xfrm>
            <a:off x="729748" y="1484784"/>
            <a:ext cx="3763888" cy="2294756"/>
          </a:xfrm>
          <a:prstGeom prst="rect">
            <a:avLst/>
          </a:prstGeom>
          <a:noFill/>
          <a:ln w="9525">
            <a:noFill/>
            <a:miter lim="800000"/>
            <a:headEnd/>
            <a:tailEnd/>
          </a:ln>
        </p:spPr>
      </p:pic>
      <p:pic>
        <p:nvPicPr>
          <p:cNvPr id="14" name="Picture 13" descr="https://content3.jdmagicbox.com/comp/mumbai/b7/9999p4329.4329.200627202439.u7b7/catalogue/vani-mahal-ariyalur-ariyalur-banquet-halls-e9t9ybxyn7.jpg"/>
          <p:cNvPicPr/>
          <p:nvPr/>
        </p:nvPicPr>
        <p:blipFill>
          <a:blip r:embed="rId4"/>
          <a:srcRect/>
          <a:stretch>
            <a:fillRect/>
          </a:stretch>
        </p:blipFill>
        <p:spPr bwMode="auto">
          <a:xfrm>
            <a:off x="4919016" y="1484784"/>
            <a:ext cx="3907904" cy="2294756"/>
          </a:xfrm>
          <a:prstGeom prst="rect">
            <a:avLst/>
          </a:prstGeom>
          <a:noFill/>
          <a:ln w="9525">
            <a:noFill/>
            <a:miter lim="800000"/>
            <a:headEnd/>
            <a:tailEnd/>
          </a:ln>
        </p:spPr>
      </p:pic>
      <p:pic>
        <p:nvPicPr>
          <p:cNvPr id="15" name="Picture 14" descr="Vani Mahal, Ariyalur - Banquet Halls in Ariyalur - Justdial"/>
          <p:cNvPicPr/>
          <p:nvPr/>
        </p:nvPicPr>
        <p:blipFill>
          <a:blip r:embed="rId5"/>
          <a:srcRect/>
          <a:stretch>
            <a:fillRect/>
          </a:stretch>
        </p:blipFill>
        <p:spPr bwMode="auto">
          <a:xfrm>
            <a:off x="2690546" y="4197030"/>
            <a:ext cx="4049380" cy="2082924"/>
          </a:xfrm>
          <a:prstGeom prst="rect">
            <a:avLst/>
          </a:prstGeom>
          <a:noFill/>
          <a:ln w="9525">
            <a:noFill/>
            <a:miter lim="800000"/>
            <a:headEnd/>
            <a:tailEnd/>
          </a:ln>
        </p:spPr>
      </p:pic>
    </p:spTree>
    <p:extLst>
      <p:ext uri="{BB962C8B-B14F-4D97-AF65-F5344CB8AC3E}">
        <p14:creationId xmlns:p14="http://schemas.microsoft.com/office/powerpoint/2010/main" val="363467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2" name="TextBox 1"/>
          <p:cNvSpPr txBox="1"/>
          <p:nvPr/>
        </p:nvSpPr>
        <p:spPr>
          <a:xfrm>
            <a:off x="5508104" y="4869160"/>
            <a:ext cx="184731" cy="369332"/>
          </a:xfrm>
          <a:prstGeom prst="rect">
            <a:avLst/>
          </a:prstGeom>
          <a:noFill/>
        </p:spPr>
        <p:txBody>
          <a:bodyPr wrap="none" rtlCol="0">
            <a:spAutoFit/>
          </a:bodyPr>
          <a:lstStyle/>
          <a:p>
            <a:endParaRPr lang="en-IN" dirty="0"/>
          </a:p>
        </p:txBody>
      </p:sp>
      <p:sp>
        <p:nvSpPr>
          <p:cNvPr id="5" name="TextBox 4"/>
          <p:cNvSpPr txBox="1"/>
          <p:nvPr/>
        </p:nvSpPr>
        <p:spPr>
          <a:xfrm>
            <a:off x="539552" y="369530"/>
            <a:ext cx="8287368" cy="923330"/>
          </a:xfrm>
          <a:prstGeom prst="rect">
            <a:avLst/>
          </a:prstGeom>
          <a:noFill/>
        </p:spPr>
        <p:txBody>
          <a:bodyPr wrap="square" rtlCol="0">
            <a:spAutoFit/>
          </a:bodyPr>
          <a:lstStyle/>
          <a:p>
            <a:endParaRPr lang="en-US" dirty="0" smtClean="0"/>
          </a:p>
          <a:p>
            <a:r>
              <a:rPr lang="en-US" b="1" dirty="0" smtClean="0"/>
              <a:t>COMMERCIAL </a:t>
            </a:r>
            <a:r>
              <a:rPr lang="en-US" b="1" dirty="0"/>
              <a:t>SHOPPING COMPLEX @ KATTUR, TRICHY.</a:t>
            </a:r>
            <a:endParaRPr lang="en-IN" dirty="0"/>
          </a:p>
          <a:p>
            <a:endParaRPr lang="en-IN" dirty="0"/>
          </a:p>
        </p:txBody>
      </p:sp>
      <p:pic>
        <p:nvPicPr>
          <p:cNvPr id="8" name="Picture 7" descr="C:\Users\user\Desktop\FUfxecgaUAAuu6G.jpg"/>
          <p:cNvPicPr/>
          <p:nvPr/>
        </p:nvPicPr>
        <p:blipFill>
          <a:blip r:embed="rId3"/>
          <a:srcRect/>
          <a:stretch>
            <a:fillRect/>
          </a:stretch>
        </p:blipFill>
        <p:spPr bwMode="auto">
          <a:xfrm>
            <a:off x="755576" y="1700808"/>
            <a:ext cx="3384376" cy="2380799"/>
          </a:xfrm>
          <a:prstGeom prst="rect">
            <a:avLst/>
          </a:prstGeom>
          <a:noFill/>
          <a:ln w="9525">
            <a:noFill/>
            <a:miter lim="800000"/>
            <a:headEnd/>
            <a:tailEnd/>
          </a:ln>
        </p:spPr>
      </p:pic>
      <p:pic>
        <p:nvPicPr>
          <p:cNvPr id="9" name="Picture 8" descr="C:\Users\user\Desktop\A7221467-ED82-4EF6-B73D-47A6307B6E86.jpeg"/>
          <p:cNvPicPr/>
          <p:nvPr/>
        </p:nvPicPr>
        <p:blipFill>
          <a:blip r:embed="rId4"/>
          <a:srcRect/>
          <a:stretch>
            <a:fillRect/>
          </a:stretch>
        </p:blipFill>
        <p:spPr bwMode="auto">
          <a:xfrm>
            <a:off x="4499993" y="1700808"/>
            <a:ext cx="3472432" cy="2380799"/>
          </a:xfrm>
          <a:prstGeom prst="rect">
            <a:avLst/>
          </a:prstGeom>
          <a:noFill/>
          <a:ln w="9525">
            <a:noFill/>
            <a:miter lim="800000"/>
            <a:headEnd/>
            <a:tailEnd/>
          </a:ln>
        </p:spPr>
      </p:pic>
      <p:pic>
        <p:nvPicPr>
          <p:cNvPr id="10" name="Picture 9" descr="D:\Profile\Photos\Mr.Sridhar - Complex\d8107375-5c87-481c-aae4-f4d606904658.jpg"/>
          <p:cNvPicPr/>
          <p:nvPr/>
        </p:nvPicPr>
        <p:blipFill>
          <a:blip r:embed="rId5"/>
          <a:srcRect/>
          <a:stretch>
            <a:fillRect/>
          </a:stretch>
        </p:blipFill>
        <p:spPr bwMode="auto">
          <a:xfrm>
            <a:off x="2627784" y="4257417"/>
            <a:ext cx="3403848" cy="1962150"/>
          </a:xfrm>
          <a:prstGeom prst="rect">
            <a:avLst/>
          </a:prstGeom>
          <a:noFill/>
          <a:ln w="9525">
            <a:noFill/>
            <a:miter lim="800000"/>
            <a:headEnd/>
            <a:tailEnd/>
          </a:ln>
        </p:spPr>
      </p:pic>
    </p:spTree>
    <p:extLst>
      <p:ext uri="{BB962C8B-B14F-4D97-AF65-F5344CB8AC3E}">
        <p14:creationId xmlns:p14="http://schemas.microsoft.com/office/powerpoint/2010/main" val="10339458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pPr algn="ctr"/>
            <a:r>
              <a:rPr lang="en-US" b="1" dirty="0" smtClean="0"/>
              <a:t>             Shop /Factory Details – </a:t>
            </a:r>
            <a:r>
              <a:rPr lang="en-US" b="1" dirty="0" err="1" smtClean="0"/>
              <a:t>Avadi</a:t>
            </a:r>
            <a:r>
              <a:rPr lang="en-US" b="1" dirty="0" smtClean="0"/>
              <a:t> </a:t>
            </a:r>
          </a:p>
        </p:txBody>
      </p:sp>
      <p:sp>
        <p:nvSpPr>
          <p:cNvPr id="8" name="TextBox 7"/>
          <p:cNvSpPr txBox="1"/>
          <p:nvPr/>
        </p:nvSpPr>
        <p:spPr>
          <a:xfrm>
            <a:off x="714348" y="4429132"/>
            <a:ext cx="8451964" cy="369332"/>
          </a:xfrm>
          <a:prstGeom prst="rect">
            <a:avLst/>
          </a:prstGeom>
          <a:noFill/>
        </p:spPr>
        <p:txBody>
          <a:bodyPr wrap="square" rtlCol="0">
            <a:spAutoFit/>
          </a:bodyPr>
          <a:lstStyle/>
          <a:p>
            <a:pPr algn="ctr">
              <a:buFont typeface="Wingdings" pitchFamily="2" charset="2"/>
              <a:buChar char="v"/>
            </a:pPr>
            <a:r>
              <a:rPr lang="en-US" dirty="0" smtClean="0"/>
              <a:t>  Factory / Shop Image</a:t>
            </a:r>
          </a:p>
        </p:txBody>
      </p:sp>
      <p:pic>
        <p:nvPicPr>
          <p:cNvPr id="34818" name="Picture 2" descr="C:\Users\Kamaraj\Desktop\workings\bff924af-60b7-4dc9-b4b1-546c1395acdb.jpg"/>
          <p:cNvPicPr>
            <a:picLocks noChangeAspect="1" noChangeArrowheads="1"/>
          </p:cNvPicPr>
          <p:nvPr/>
        </p:nvPicPr>
        <p:blipFill>
          <a:blip r:embed="rId3"/>
          <a:srcRect/>
          <a:stretch>
            <a:fillRect/>
          </a:stretch>
        </p:blipFill>
        <p:spPr bwMode="auto">
          <a:xfrm>
            <a:off x="571472" y="2000240"/>
            <a:ext cx="3099682" cy="2071702"/>
          </a:xfrm>
          <a:prstGeom prst="rect">
            <a:avLst/>
          </a:prstGeom>
          <a:noFill/>
        </p:spPr>
      </p:pic>
      <p:pic>
        <p:nvPicPr>
          <p:cNvPr id="34819" name="Picture 3" descr="C:\Users\Kamaraj\Desktop\workings\ef757a17-5c32-42be-8f8b-e8a50fae79f6.jpg"/>
          <p:cNvPicPr>
            <a:picLocks noChangeAspect="1" noChangeArrowheads="1"/>
          </p:cNvPicPr>
          <p:nvPr/>
        </p:nvPicPr>
        <p:blipFill>
          <a:blip r:embed="rId4"/>
          <a:srcRect/>
          <a:stretch>
            <a:fillRect/>
          </a:stretch>
        </p:blipFill>
        <p:spPr bwMode="auto">
          <a:xfrm>
            <a:off x="3952064" y="2024063"/>
            <a:ext cx="4191836" cy="2047879"/>
          </a:xfrm>
          <a:prstGeom prst="rect">
            <a:avLst/>
          </a:prstGeom>
          <a:noFill/>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714348" y="571481"/>
            <a:ext cx="6786610" cy="369332"/>
          </a:xfrm>
          <a:prstGeom prst="rect">
            <a:avLst/>
          </a:prstGeom>
        </p:spPr>
        <p:txBody>
          <a:bodyPr wrap="square">
            <a:spAutoFit/>
          </a:bodyPr>
          <a:lstStyle/>
          <a:p>
            <a:pPr algn="ctr"/>
            <a:r>
              <a:rPr lang="en-US" b="1" dirty="0" smtClean="0"/>
              <a:t>              </a:t>
            </a:r>
          </a:p>
        </p:txBody>
      </p:sp>
      <p:sp>
        <p:nvSpPr>
          <p:cNvPr id="7" name="TextBox 6"/>
          <p:cNvSpPr txBox="1"/>
          <p:nvPr/>
        </p:nvSpPr>
        <p:spPr>
          <a:xfrm>
            <a:off x="1357290" y="2928934"/>
            <a:ext cx="6424680" cy="1015663"/>
          </a:xfrm>
          <a:prstGeom prst="rect">
            <a:avLst/>
          </a:prstGeom>
          <a:noFill/>
        </p:spPr>
        <p:txBody>
          <a:bodyPr wrap="square" rtlCol="0">
            <a:spAutoFit/>
          </a:bodyPr>
          <a:lstStyle/>
          <a:p>
            <a:pPr algn="ctr"/>
            <a:r>
              <a:rPr lang="en-US" sz="6000" dirty="0" smtClean="0">
                <a:solidFill>
                  <a:schemeClr val="accent3">
                    <a:lumMod val="60000"/>
                    <a:lumOff val="40000"/>
                  </a:schemeClr>
                </a:solidFill>
              </a:rPr>
              <a:t>THANK YOU </a:t>
            </a:r>
            <a:endParaRPr lang="en-IN" sz="6000" dirty="0">
              <a:solidFill>
                <a:schemeClr val="accent3">
                  <a:lumMod val="60000"/>
                  <a:lumOff val="4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500042"/>
            <a:ext cx="1811714" cy="923330"/>
          </a:xfrm>
          <a:prstGeom prst="rect">
            <a:avLst/>
          </a:prstGeom>
          <a:noFill/>
        </p:spPr>
        <p:txBody>
          <a:bodyPr wrap="none" rtlCol="0">
            <a:spAutoFit/>
          </a:bodyPr>
          <a:lstStyle/>
          <a:p>
            <a:r>
              <a:rPr lang="en-US" b="1" dirty="0" smtClean="0"/>
              <a:t>OUR VISION</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571472" y="714356"/>
            <a:ext cx="7358114" cy="5632311"/>
          </a:xfrm>
          <a:prstGeom prst="rect">
            <a:avLst/>
          </a:prstGeom>
        </p:spPr>
        <p:txBody>
          <a:bodyPr wrap="square">
            <a:spAutoFit/>
          </a:bodyPr>
          <a:lstStyle/>
          <a:p>
            <a:r>
              <a:rPr lang="en-IN" dirty="0"/>
              <a:t/>
            </a:r>
            <a:br>
              <a:rPr lang="en-IN" dirty="0"/>
            </a:br>
            <a:r>
              <a:rPr lang="en-IN" dirty="0" smtClean="0"/>
              <a:t>CREATORS  </a:t>
            </a:r>
            <a:r>
              <a:rPr lang="en-IN" dirty="0"/>
              <a:t>vision is to be the leading construction company in our chosen markets, sought after by potential clients and employees for our track record in reliable execution, cost effectiveness, and world class technical </a:t>
            </a:r>
            <a:r>
              <a:rPr lang="en-IN" dirty="0" smtClean="0"/>
              <a:t>sophistication with high standards.</a:t>
            </a:r>
            <a:endParaRPr lang="en-IN" b="1" dirty="0"/>
          </a:p>
          <a:p>
            <a:r>
              <a:rPr lang="en-IN" b="1" dirty="0" smtClean="0"/>
              <a:t>Strategy</a:t>
            </a:r>
            <a:r>
              <a:rPr lang="en-IN" dirty="0"/>
              <a:t/>
            </a:r>
            <a:br>
              <a:rPr lang="en-IN" dirty="0"/>
            </a:br>
            <a:r>
              <a:rPr lang="en-IN" dirty="0"/>
              <a:t>We are committed to </a:t>
            </a:r>
            <a:r>
              <a:rPr lang="en-IN" dirty="0" smtClean="0"/>
              <a:t>differentiate </a:t>
            </a:r>
            <a:r>
              <a:rPr lang="en-IN" dirty="0"/>
              <a:t>ourselves by continuously increasing our expertise in executing </a:t>
            </a:r>
            <a:r>
              <a:rPr lang="en-IN" dirty="0" smtClean="0"/>
              <a:t>large, sophisticated buildings </a:t>
            </a:r>
            <a:r>
              <a:rPr lang="en-IN" dirty="0"/>
              <a:t>and infrastructure projects while maintaining a highly selective risk management process for </a:t>
            </a:r>
            <a:r>
              <a:rPr lang="en-IN" dirty="0" smtClean="0"/>
              <a:t>all projects </a:t>
            </a:r>
            <a:r>
              <a:rPr lang="en-IN" dirty="0"/>
              <a:t>and venture.</a:t>
            </a:r>
          </a:p>
          <a:p>
            <a:r>
              <a:rPr lang="en-IN" dirty="0" smtClean="0"/>
              <a:t>Creators </a:t>
            </a:r>
            <a:r>
              <a:rPr lang="en-IN" dirty="0"/>
              <a:t>will always operate at highest level of safety, quality and cost </a:t>
            </a:r>
            <a:r>
              <a:rPr lang="en-IN" dirty="0" smtClean="0"/>
              <a:t>effectiveness. To ensure, </a:t>
            </a:r>
            <a:r>
              <a:rPr lang="en-IN" dirty="0"/>
              <a:t>we remain the most attractive to our clients, employees and partners.</a:t>
            </a:r>
          </a:p>
          <a:p>
            <a:r>
              <a:rPr lang="en-IN" dirty="0"/>
              <a:t>Our success comes from </a:t>
            </a:r>
            <a:r>
              <a:rPr lang="en-IN" dirty="0" smtClean="0"/>
              <a:t> </a:t>
            </a:r>
            <a:r>
              <a:rPr lang="en-IN" dirty="0"/>
              <a:t>people, who strive to continuously innovate, adapt to local markets, and hone their skills.</a:t>
            </a:r>
          </a:p>
          <a:p>
            <a:r>
              <a:rPr lang="en-IN" dirty="0"/>
              <a:t>Through this </a:t>
            </a:r>
            <a:r>
              <a:rPr lang="en-IN" dirty="0" smtClean="0"/>
              <a:t>strategy, Creators </a:t>
            </a:r>
            <a:r>
              <a:rPr lang="en-IN" dirty="0"/>
              <a:t>will continue to grow and increase profitability.</a:t>
            </a:r>
          </a:p>
          <a:p>
            <a:r>
              <a:rPr lang="en-IN" dirty="0"/>
              <a: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8596" y="571480"/>
            <a:ext cx="7500989" cy="5632311"/>
          </a:xfrm>
          <a:prstGeom prst="rect">
            <a:avLst/>
          </a:prstGeom>
          <a:noFill/>
        </p:spPr>
        <p:txBody>
          <a:bodyPr wrap="square" rtlCol="0">
            <a:spAutoFit/>
          </a:bodyPr>
          <a:lstStyle/>
          <a:p>
            <a:r>
              <a:rPr lang="en-IN" b="1" dirty="0" smtClean="0"/>
              <a:t>OUR CORE VALUES</a:t>
            </a:r>
          </a:p>
          <a:p>
            <a:endParaRPr lang="en-IN" dirty="0" smtClean="0"/>
          </a:p>
          <a:p>
            <a:r>
              <a:rPr lang="en-IN" b="1" dirty="0" smtClean="0"/>
              <a:t>Excellence:</a:t>
            </a:r>
            <a:r>
              <a:rPr lang="en-IN" dirty="0" smtClean="0"/>
              <a:t> We strive for excellence in quality, and we continuously innovate, utilizing advanced technologies</a:t>
            </a:r>
          </a:p>
          <a:p>
            <a:endParaRPr lang="en-IN" dirty="0" smtClean="0"/>
          </a:p>
          <a:p>
            <a:r>
              <a:rPr lang="en-IN" b="1" dirty="0" smtClean="0"/>
              <a:t>Teamwork:</a:t>
            </a:r>
            <a:r>
              <a:rPr lang="en-IN" dirty="0" smtClean="0"/>
              <a:t> We insist on mutual respect, cooperation and mutual encouragement to achieve each individual’s potential</a:t>
            </a:r>
          </a:p>
          <a:p>
            <a:endParaRPr lang="en-IN" dirty="0" smtClean="0"/>
          </a:p>
          <a:p>
            <a:r>
              <a:rPr lang="en-IN" b="1" dirty="0" smtClean="0"/>
              <a:t>Integrity:</a:t>
            </a:r>
            <a:r>
              <a:rPr lang="en-IN" dirty="0" smtClean="0"/>
              <a:t> We act with reliability, honesty and fairness</a:t>
            </a:r>
          </a:p>
          <a:p>
            <a:endParaRPr lang="en-IN" dirty="0" smtClean="0"/>
          </a:p>
          <a:p>
            <a:r>
              <a:rPr lang="en-IN" b="1" dirty="0" smtClean="0"/>
              <a:t>Commitment:</a:t>
            </a:r>
            <a:r>
              <a:rPr lang="en-IN" dirty="0" smtClean="0"/>
              <a:t> We are fully dedicated to deliver our objectives through the most efficient use of resources</a:t>
            </a:r>
          </a:p>
          <a:p>
            <a:endParaRPr lang="en-IN" dirty="0" smtClean="0"/>
          </a:p>
          <a:p>
            <a:r>
              <a:rPr lang="en-IN" b="1" dirty="0" smtClean="0"/>
              <a:t>Sustainability:</a:t>
            </a:r>
            <a:r>
              <a:rPr lang="en-IN" dirty="0" smtClean="0"/>
              <a:t> We are committed to safeguard all stakeholders, including especially the health and safety of our employees, society as a whole and the environment</a:t>
            </a:r>
          </a:p>
          <a:p>
            <a:endParaRPr lang="en-IN" dirty="0" smtClean="0"/>
          </a:p>
          <a:p>
            <a:r>
              <a:rPr lang="en-IN" b="1" dirty="0" smtClean="0"/>
              <a:t>Accountability:</a:t>
            </a:r>
            <a:r>
              <a:rPr lang="en-IN" dirty="0" smtClean="0"/>
              <a:t> We are fully accountable for carrying out our responsibilities in accordance to the values and principles of CREATORS</a:t>
            </a:r>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Rectangle 3"/>
          <p:cNvSpPr/>
          <p:nvPr/>
        </p:nvSpPr>
        <p:spPr>
          <a:xfrm>
            <a:off x="500034" y="357166"/>
            <a:ext cx="7358114" cy="646331"/>
          </a:xfrm>
          <a:prstGeom prst="rect">
            <a:avLst/>
          </a:prstGeom>
        </p:spPr>
        <p:txBody>
          <a:bodyPr wrap="square">
            <a:spAutoFit/>
          </a:bodyPr>
          <a:lstStyle/>
          <a:p>
            <a:r>
              <a:rPr lang="en-IN" dirty="0"/>
              <a:t/>
            </a:r>
            <a:br>
              <a:rPr lang="en-IN" dirty="0"/>
            </a:br>
            <a:r>
              <a:rPr lang="en-IN" dirty="0"/>
              <a:t> </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034" y="571480"/>
            <a:ext cx="4057521" cy="923330"/>
          </a:xfrm>
          <a:prstGeom prst="rect">
            <a:avLst/>
          </a:prstGeom>
          <a:noFill/>
        </p:spPr>
        <p:txBody>
          <a:bodyPr wrap="none" rtlCol="0">
            <a:spAutoFit/>
          </a:bodyPr>
          <a:lstStyle/>
          <a:p>
            <a:r>
              <a:rPr lang="en-US" b="1" dirty="0" smtClean="0"/>
              <a:t>ORGANISATION FLOW CHART</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12290" name="AutoShape 2" descr="blob:https://web.whatsapp.com/fdbc9dbe-5122-4119-8d7b-55a324d48a17"/>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pic>
        <p:nvPicPr>
          <p:cNvPr id="12292" name="Picture 4" descr="C:\Users\Kamaraj\Downloads\WhatsApp Image 2019-11-13 at 5.43.34 PM.jpeg"/>
          <p:cNvPicPr>
            <a:picLocks noChangeAspect="1" noChangeArrowheads="1"/>
          </p:cNvPicPr>
          <p:nvPr/>
        </p:nvPicPr>
        <p:blipFill>
          <a:blip r:embed="rId3"/>
          <a:srcRect/>
          <a:stretch>
            <a:fillRect/>
          </a:stretch>
        </p:blipFill>
        <p:spPr bwMode="auto">
          <a:xfrm rot="16200000">
            <a:off x="1660822" y="-160681"/>
            <a:ext cx="5000660" cy="7607987"/>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3429023" cy="923330"/>
          </a:xfrm>
          <a:prstGeom prst="rect">
            <a:avLst/>
          </a:prstGeom>
          <a:noFill/>
        </p:spPr>
        <p:txBody>
          <a:bodyPr wrap="square" rtlCol="0">
            <a:spAutoFit/>
          </a:bodyPr>
          <a:lstStyle/>
          <a:p>
            <a:r>
              <a:rPr lang="en-US" b="1" dirty="0" smtClean="0"/>
              <a:t>BUSINESS EXPANSION</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sp>
        <p:nvSpPr>
          <p:cNvPr id="4" name="TextBox 3"/>
          <p:cNvSpPr txBox="1"/>
          <p:nvPr/>
        </p:nvSpPr>
        <p:spPr>
          <a:xfrm>
            <a:off x="642910" y="1643050"/>
            <a:ext cx="8344368" cy="5355312"/>
          </a:xfrm>
          <a:prstGeom prst="rect">
            <a:avLst/>
          </a:prstGeom>
          <a:noFill/>
        </p:spPr>
        <p:txBody>
          <a:bodyPr wrap="square" rtlCol="0">
            <a:spAutoFit/>
          </a:bodyPr>
          <a:lstStyle/>
          <a:p>
            <a:pPr>
              <a:buFont typeface="Arial" pitchFamily="34" charset="0"/>
              <a:buChar char="•"/>
            </a:pPr>
            <a:r>
              <a:rPr lang="en-US" dirty="0" smtClean="0"/>
              <a:t>We have Our Business establishment in </a:t>
            </a:r>
            <a:r>
              <a:rPr lang="en-US" dirty="0" err="1" smtClean="0"/>
              <a:t>Trichy</a:t>
            </a:r>
            <a:r>
              <a:rPr lang="en-US" dirty="0" smtClean="0"/>
              <a:t> (head office) and    </a:t>
            </a:r>
          </a:p>
          <a:p>
            <a:r>
              <a:rPr lang="en-US" dirty="0" smtClean="0"/>
              <a:t>  In </a:t>
            </a:r>
            <a:r>
              <a:rPr lang="en-US" dirty="0" err="1" smtClean="0"/>
              <a:t>chennai</a:t>
            </a:r>
            <a:r>
              <a:rPr lang="en-US" dirty="0" smtClean="0"/>
              <a:t> (Branch office).</a:t>
            </a:r>
          </a:p>
          <a:p>
            <a:pPr>
              <a:buFont typeface="Arial" pitchFamily="34" charset="0"/>
              <a:buChar char="•"/>
            </a:pPr>
            <a:endParaRPr lang="en-US" dirty="0" smtClean="0"/>
          </a:p>
          <a:p>
            <a:pPr>
              <a:buFont typeface="Arial" pitchFamily="34" charset="0"/>
              <a:buChar char="•"/>
            </a:pPr>
            <a:r>
              <a:rPr lang="en-US" dirty="0" smtClean="0"/>
              <a:t>We have upgraded in quality management system in accordance with</a:t>
            </a:r>
          </a:p>
          <a:p>
            <a:r>
              <a:rPr lang="en-US" dirty="0"/>
              <a:t> </a:t>
            </a:r>
            <a:r>
              <a:rPr lang="en-US" dirty="0" smtClean="0"/>
              <a:t>ISO 9001 :2015 for scope of </a:t>
            </a:r>
            <a:r>
              <a:rPr lang="en-US" b="1" dirty="0" smtClean="0"/>
              <a:t>Design, Fabrication, Erection and </a:t>
            </a:r>
          </a:p>
          <a:p>
            <a:r>
              <a:rPr lang="en-US" b="1" dirty="0"/>
              <a:t> </a:t>
            </a:r>
            <a:r>
              <a:rPr lang="en-US" b="1" dirty="0" err="1" smtClean="0"/>
              <a:t>Commisioning</a:t>
            </a:r>
            <a:r>
              <a:rPr lang="en-US" b="1" dirty="0" smtClean="0"/>
              <a:t> of Pre Engineering Building Structures, </a:t>
            </a:r>
          </a:p>
          <a:p>
            <a:r>
              <a:rPr lang="en-US" b="1" dirty="0"/>
              <a:t> </a:t>
            </a:r>
            <a:r>
              <a:rPr lang="en-US" b="1" dirty="0" smtClean="0"/>
              <a:t>Construction of Buildings and Providing Interior Services. </a:t>
            </a:r>
            <a:r>
              <a:rPr lang="en-US" dirty="0" smtClean="0"/>
              <a:t> </a:t>
            </a:r>
          </a:p>
          <a:p>
            <a:endParaRPr lang="en-US" dirty="0" smtClean="0"/>
          </a:p>
          <a:p>
            <a:pPr>
              <a:buFont typeface="Arial" pitchFamily="34" charset="0"/>
              <a:buChar char="•"/>
            </a:pPr>
            <a:r>
              <a:rPr lang="en-US" dirty="0" smtClean="0"/>
              <a:t>We are Enlisted Contractors for PWD contractors Class I ,Central     </a:t>
            </a:r>
          </a:p>
          <a:p>
            <a:r>
              <a:rPr lang="en-US" dirty="0" smtClean="0"/>
              <a:t>  public work department (CPWD) Class I </a:t>
            </a:r>
            <a:r>
              <a:rPr lang="en-US" dirty="0" err="1" smtClean="0"/>
              <a:t>upto</a:t>
            </a:r>
            <a:r>
              <a:rPr lang="en-US" dirty="0" smtClean="0"/>
              <a:t> 50 </a:t>
            </a:r>
            <a:r>
              <a:rPr lang="en-US" dirty="0" err="1" smtClean="0"/>
              <a:t>Crore</a:t>
            </a:r>
            <a:r>
              <a:rPr lang="en-US" dirty="0"/>
              <a:t> </a:t>
            </a:r>
            <a:r>
              <a:rPr lang="en-US" dirty="0" smtClean="0"/>
              <a:t>&amp;    </a:t>
            </a:r>
          </a:p>
          <a:p>
            <a:r>
              <a:rPr lang="en-US" dirty="0" smtClean="0"/>
              <a:t>  Empanelment of agencies for Construction of Pre-Engineered / Pre-    </a:t>
            </a:r>
          </a:p>
          <a:p>
            <a:r>
              <a:rPr lang="en-US" dirty="0" smtClean="0"/>
              <a:t>  Fabricated Buildings at Airports – Category III – More than Rs.5.00 </a:t>
            </a:r>
          </a:p>
          <a:p>
            <a:r>
              <a:rPr lang="en-US" dirty="0" smtClean="0"/>
              <a:t>   Cr.</a:t>
            </a:r>
          </a:p>
          <a:p>
            <a:endParaRPr lang="en-US" dirty="0"/>
          </a:p>
          <a:p>
            <a:pPr>
              <a:buFont typeface="Arial" pitchFamily="34" charset="0"/>
              <a:buChar char="•"/>
            </a:pPr>
            <a:r>
              <a:rPr lang="en-US" dirty="0" smtClean="0"/>
              <a:t>We are Enlisted for DRDO Civil Category </a:t>
            </a:r>
            <a:r>
              <a:rPr lang="en-US" dirty="0" err="1" smtClean="0"/>
              <a:t>upto</a:t>
            </a:r>
            <a:r>
              <a:rPr lang="en-US" dirty="0" smtClean="0"/>
              <a:t> Rs.500.00 </a:t>
            </a:r>
            <a:r>
              <a:rPr lang="en-US" dirty="0" err="1" smtClean="0"/>
              <a:t>Lakhs</a:t>
            </a:r>
            <a:r>
              <a:rPr lang="en-US" dirty="0" smtClean="0"/>
              <a:t> </a:t>
            </a:r>
          </a:p>
          <a:p>
            <a:r>
              <a:rPr lang="en-US" dirty="0"/>
              <a:t>  </a:t>
            </a:r>
            <a:r>
              <a:rPr lang="en-US" dirty="0" smtClean="0"/>
              <a:t>and NSIC, empanelled contractors for Indian Bank, IOB, SBI,RBI, </a:t>
            </a:r>
          </a:p>
          <a:p>
            <a:r>
              <a:rPr lang="en-US" dirty="0" smtClean="0"/>
              <a:t>  </a:t>
            </a:r>
            <a:r>
              <a:rPr lang="en-US" dirty="0" err="1" smtClean="0"/>
              <a:t>UCO,IITM,etc</a:t>
            </a:r>
            <a:r>
              <a:rPr lang="en-US" dirty="0" smtClean="0"/>
              <a:t>., </a:t>
            </a:r>
          </a:p>
          <a:p>
            <a:endParaRPr lang="en-US" dirty="0"/>
          </a:p>
          <a:p>
            <a:endParaRPr lang="en-IN"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6215106" cy="923330"/>
          </a:xfrm>
          <a:prstGeom prst="rect">
            <a:avLst/>
          </a:prstGeom>
          <a:noFill/>
        </p:spPr>
        <p:txBody>
          <a:bodyPr wrap="square" rtlCol="0">
            <a:spAutoFit/>
          </a:bodyPr>
          <a:lstStyle/>
          <a:p>
            <a:r>
              <a:rPr lang="en-US" b="1" dirty="0" smtClean="0"/>
              <a:t>ISO REGISTRATION CERTIFICATE </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1544638"/>
            <a:ext cx="5688632" cy="4620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42910" y="714356"/>
            <a:ext cx="6215106" cy="923330"/>
          </a:xfrm>
          <a:prstGeom prst="rect">
            <a:avLst/>
          </a:prstGeom>
          <a:noFill/>
        </p:spPr>
        <p:txBody>
          <a:bodyPr wrap="square" rtlCol="0">
            <a:spAutoFit/>
          </a:bodyPr>
          <a:lstStyle/>
          <a:p>
            <a:r>
              <a:rPr lang="en-US" b="1" dirty="0" smtClean="0"/>
              <a:t>CPWD REGISTRATION CERTIFICATE </a:t>
            </a:r>
          </a:p>
          <a:p>
            <a:endParaRPr lang="en-US" b="1" dirty="0" smtClean="0"/>
          </a:p>
          <a:p>
            <a:endParaRPr lang="en-IN" dirty="0"/>
          </a:p>
        </p:txBody>
      </p:sp>
      <p:pic>
        <p:nvPicPr>
          <p:cNvPr id="3" name="Picture 2" descr="C:\Users\Kamaraj\Downloads\Creators Logo - (1).JPG"/>
          <p:cNvPicPr>
            <a:picLocks noChangeAspect="1" noChangeArrowheads="1"/>
          </p:cNvPicPr>
          <p:nvPr/>
        </p:nvPicPr>
        <p:blipFill>
          <a:blip r:embed="rId2"/>
          <a:srcRect/>
          <a:stretch>
            <a:fillRect/>
          </a:stretch>
        </p:blipFill>
        <p:spPr bwMode="auto">
          <a:xfrm>
            <a:off x="8001024" y="357166"/>
            <a:ext cx="825896" cy="1000108"/>
          </a:xfrm>
          <a:prstGeom prst="rect">
            <a:avLst/>
          </a:prstGeom>
          <a:noFill/>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357274"/>
            <a:ext cx="3744416" cy="4375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040" y="1556792"/>
            <a:ext cx="3894880"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spect">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Aspect">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Aspect">
      <a:fillStyleLst>
        <a:solidFill>
          <a:schemeClr val="phClr"/>
        </a:solidFill>
        <a:gradFill rotWithShape="1">
          <a:gsLst>
            <a:gs pos="0">
              <a:schemeClr val="phClr">
                <a:tint val="65000"/>
                <a:satMod val="270000"/>
              </a:schemeClr>
            </a:gs>
            <a:gs pos="25000">
              <a:schemeClr val="phClr">
                <a:tint val="60000"/>
                <a:satMod val="300000"/>
              </a:schemeClr>
            </a:gs>
            <a:gs pos="100000">
              <a:schemeClr val="phClr">
                <a:tint val="29000"/>
                <a:satMod val="400000"/>
              </a:schemeClr>
            </a:gs>
          </a:gsLst>
          <a:lin ang="16200000" scaled="1"/>
        </a:gradFill>
        <a:gradFill rotWithShape="1">
          <a:gsLst>
            <a:gs pos="0">
              <a:schemeClr val="phClr">
                <a:shade val="45000"/>
                <a:satMod val="155000"/>
              </a:schemeClr>
            </a:gs>
            <a:gs pos="60000">
              <a:schemeClr val="phClr">
                <a:shade val="95000"/>
                <a:satMod val="150000"/>
              </a:schemeClr>
            </a:gs>
            <a:gs pos="100000">
              <a:schemeClr val="phClr">
                <a:tint val="87000"/>
                <a:satMod val="250000"/>
              </a:schemeClr>
            </a:gs>
          </a:gsLst>
          <a:lin ang="16200000" scaled="0"/>
        </a:gradFill>
      </a:fillStyleLst>
      <a:lnStyleLst>
        <a:ln w="9525" cap="flat" cmpd="sng" algn="ctr">
          <a:solidFill>
            <a:schemeClr val="phClr">
              <a:satMod val="150000"/>
            </a:schemeClr>
          </a:solidFill>
          <a:prstDash val="solid"/>
        </a:ln>
        <a:ln w="42500" cap="flat" cmpd="sng" algn="ctr">
          <a:solidFill>
            <a:schemeClr val="phClr"/>
          </a:solidFill>
          <a:prstDash val="solid"/>
        </a:ln>
        <a:ln w="38100" cap="flat" cmpd="sng" algn="ctr">
          <a:solidFill>
            <a:schemeClr val="phClr"/>
          </a:solidFill>
          <a:prstDash val="solid"/>
        </a:ln>
      </a:lnStyleLst>
      <a:effectStyleLst>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effectStyle>
        <a:effectStyle>
          <a:effectLst>
            <a:outerShdw blurRad="65500" dist="38100" dir="5400000" rotWithShape="0">
              <a:srgbClr val="000000">
                <a:alpha val="40000"/>
              </a:srgbClr>
            </a:outerShdw>
          </a:effectLst>
          <a:scene3d>
            <a:camera prst="orthographicFront" fov="0">
              <a:rot lat="0" lon="0" rev="0"/>
            </a:camera>
            <a:lightRig rig="contrasting" dir="t">
              <a:rot lat="0" lon="0" rev="12000000"/>
            </a:lightRig>
          </a:scene3d>
          <a:sp3d prstMaterial="powder">
            <a:bevelT h="50800"/>
          </a:sp3d>
        </a:effectStyle>
      </a:effectStyleLst>
      <a:bgFillStyleLst>
        <a:solidFill>
          <a:schemeClr val="phClr"/>
        </a:solidFill>
        <a:gradFill rotWithShape="1">
          <a:gsLst>
            <a:gs pos="0">
              <a:schemeClr val="phClr">
                <a:shade val="35000"/>
                <a:satMod val="150000"/>
              </a:schemeClr>
            </a:gs>
            <a:gs pos="45000">
              <a:schemeClr val="phClr">
                <a:shade val="68000"/>
                <a:satMod val="155000"/>
              </a:schemeClr>
            </a:gs>
            <a:gs pos="100000">
              <a:schemeClr val="phClr">
                <a:tint val="70000"/>
                <a:satMod val="175000"/>
              </a:schemeClr>
            </a:gs>
          </a:gsLst>
          <a:lin ang="16200000" scaled="0"/>
        </a:gradFill>
        <a:blipFill>
          <a:blip xmlns:r="http://schemas.openxmlformats.org/officeDocument/2006/relationships" r:embed="rId1">
            <a:duotone>
              <a:schemeClr val="phClr">
                <a:shade val="800"/>
                <a:satMod val="150000"/>
              </a:schemeClr>
              <a:schemeClr val="phClr">
                <a:tint val="80000"/>
                <a:satMod val="150000"/>
              </a:schemeClr>
            </a:duotone>
          </a:blip>
          <a:tile tx="0" ty="0" sx="75000" sy="7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Aspect</Template>
  <TotalTime>4114</TotalTime>
  <Words>1032</Words>
  <Application>Microsoft Office PowerPoint</Application>
  <PresentationFormat>On-screen Show (4:3)</PresentationFormat>
  <Paragraphs>202</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Verdana</vt:lpstr>
      <vt:lpstr>Wingdings</vt:lpstr>
      <vt:lpstr>Wingdings 2</vt:lpstr>
      <vt:lpstr>Aspect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Grizli777</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Kamaraj</dc:creator>
  <cp:lastModifiedBy>Srivinay k</cp:lastModifiedBy>
  <cp:revision>78</cp:revision>
  <cp:lastPrinted>2022-07-29T12:32:50Z</cp:lastPrinted>
  <dcterms:created xsi:type="dcterms:W3CDTF">2019-11-13T10:16:12Z</dcterms:created>
  <dcterms:modified xsi:type="dcterms:W3CDTF">2024-03-06T00:53:25Z</dcterms:modified>
</cp:coreProperties>
</file>